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4000" r:id="rId5"/>
  </p:sldMasterIdLst>
  <p:notesMasterIdLst>
    <p:notesMasterId r:id="rId62"/>
  </p:notesMasterIdLst>
  <p:handoutMasterIdLst>
    <p:handoutMasterId r:id="rId63"/>
  </p:handoutMasterIdLst>
  <p:sldIdLst>
    <p:sldId id="256" r:id="rId6"/>
    <p:sldId id="12503" r:id="rId7"/>
    <p:sldId id="12513" r:id="rId8"/>
    <p:sldId id="12540" r:id="rId9"/>
    <p:sldId id="12539" r:id="rId10"/>
    <p:sldId id="12527" r:id="rId11"/>
    <p:sldId id="260" r:id="rId12"/>
    <p:sldId id="12541" r:id="rId13"/>
    <p:sldId id="261" r:id="rId14"/>
    <p:sldId id="270" r:id="rId15"/>
    <p:sldId id="274" r:id="rId16"/>
    <p:sldId id="12516" r:id="rId17"/>
    <p:sldId id="272" r:id="rId18"/>
    <p:sldId id="271" r:id="rId19"/>
    <p:sldId id="280" r:id="rId20"/>
    <p:sldId id="264" r:id="rId21"/>
    <p:sldId id="275" r:id="rId22"/>
    <p:sldId id="12518" r:id="rId23"/>
    <p:sldId id="268" r:id="rId24"/>
    <p:sldId id="12532" r:id="rId25"/>
    <p:sldId id="12531" r:id="rId26"/>
    <p:sldId id="12530" r:id="rId27"/>
    <p:sldId id="279" r:id="rId28"/>
    <p:sldId id="281" r:id="rId29"/>
    <p:sldId id="12522" r:id="rId30"/>
    <p:sldId id="282" r:id="rId31"/>
    <p:sldId id="265" r:id="rId32"/>
    <p:sldId id="276" r:id="rId33"/>
    <p:sldId id="284" r:id="rId34"/>
    <p:sldId id="285" r:id="rId35"/>
    <p:sldId id="266" r:id="rId36"/>
    <p:sldId id="277" r:id="rId37"/>
    <p:sldId id="278" r:id="rId38"/>
    <p:sldId id="12533" r:id="rId39"/>
    <p:sldId id="12252" r:id="rId40"/>
    <p:sldId id="12525" r:id="rId41"/>
    <p:sldId id="12223" r:id="rId42"/>
    <p:sldId id="12499" r:id="rId43"/>
    <p:sldId id="12536" r:id="rId44"/>
    <p:sldId id="12307" r:id="rId45"/>
    <p:sldId id="12312" r:id="rId46"/>
    <p:sldId id="12313" r:id="rId47"/>
    <p:sldId id="12314" r:id="rId48"/>
    <p:sldId id="12315" r:id="rId49"/>
    <p:sldId id="12316" r:id="rId50"/>
    <p:sldId id="12249" r:id="rId51"/>
    <p:sldId id="12504" r:id="rId52"/>
    <p:sldId id="12507" r:id="rId53"/>
    <p:sldId id="12508" r:id="rId54"/>
    <p:sldId id="12509" r:id="rId55"/>
    <p:sldId id="12510" r:id="rId56"/>
    <p:sldId id="12505" r:id="rId57"/>
    <p:sldId id="12511" r:id="rId58"/>
    <p:sldId id="12537" r:id="rId59"/>
    <p:sldId id="12538" r:id="rId60"/>
    <p:sldId id="259" r:id="rId61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094EC26-A248-4A09-8F97-500F9CAF841B}">
          <p14:sldIdLst>
            <p14:sldId id="256"/>
            <p14:sldId id="12503"/>
            <p14:sldId id="12513"/>
            <p14:sldId id="12540"/>
            <p14:sldId id="12539"/>
            <p14:sldId id="12527"/>
          </p14:sldIdLst>
        </p14:section>
        <p14:section name="Reflection" id="{93E5EBFB-3668-4149-9B4D-02ABEFEB91F1}">
          <p14:sldIdLst>
            <p14:sldId id="260"/>
            <p14:sldId id="12541"/>
            <p14:sldId id="261"/>
            <p14:sldId id="270"/>
            <p14:sldId id="274"/>
            <p14:sldId id="12516"/>
            <p14:sldId id="272"/>
            <p14:sldId id="271"/>
            <p14:sldId id="280"/>
            <p14:sldId id="264"/>
            <p14:sldId id="275"/>
            <p14:sldId id="12518"/>
          </p14:sldIdLst>
        </p14:section>
        <p14:section name="Pattern Matching" id="{C3C84F34-3D06-4BB0-9BB5-538D64F7434E}">
          <p14:sldIdLst>
            <p14:sldId id="268"/>
            <p14:sldId id="12532"/>
            <p14:sldId id="12531"/>
            <p14:sldId id="12530"/>
            <p14:sldId id="279"/>
            <p14:sldId id="281"/>
            <p14:sldId id="12522"/>
            <p14:sldId id="282"/>
            <p14:sldId id="265"/>
            <p14:sldId id="276"/>
            <p14:sldId id="284"/>
            <p14:sldId id="285"/>
            <p14:sldId id="266"/>
            <p14:sldId id="277"/>
            <p14:sldId id="278"/>
            <p14:sldId id="12533"/>
          </p14:sldIdLst>
        </p14:section>
        <p14:section name="Senders &amp; Receivers" id="{D27B8B62-BE47-4755-BE4B-56401E4D4126}">
          <p14:sldIdLst>
            <p14:sldId id="12252"/>
            <p14:sldId id="12525"/>
            <p14:sldId id="12223"/>
            <p14:sldId id="12499"/>
            <p14:sldId id="12536"/>
            <p14:sldId id="12307"/>
            <p14:sldId id="12312"/>
            <p14:sldId id="12313"/>
            <p14:sldId id="12314"/>
            <p14:sldId id="12315"/>
            <p14:sldId id="12316"/>
            <p14:sldId id="12249"/>
            <p14:sldId id="12504"/>
            <p14:sldId id="12507"/>
            <p14:sldId id="12508"/>
            <p14:sldId id="12509"/>
            <p14:sldId id="12510"/>
            <p14:sldId id="12505"/>
            <p14:sldId id="12511"/>
          </p14:sldIdLst>
        </p14:section>
        <p14:section name="Finale" id="{52085CFA-57DC-4FF8-93E8-A5EFAC820F87}">
          <p14:sldIdLst>
            <p14:sldId id="12537"/>
            <p14:sldId id="1253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EB2428-3472-BE42-FD5B-6928F0602F33}" name="Bryce Lelbach" initials="BL" userId="Bryce Lelbach" providerId="None"/>
  <p188:author id="{A7EAB43F-1C6F-8690-9A50-EE0FDF960A49}" name="Eric A Niebler" initials="EN" userId="S::eniebler@nvidia.com::37e4f74a-ff5f-4a68-8522-e2695eaa95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raham Lopez" initials="GL" lastIdx="1" clrIdx="6">
    <p:extLst>
      <p:ext uri="{19B8F6BF-5375-455C-9EA6-DF929625EA0E}">
        <p15:presenceInfo xmlns:p15="http://schemas.microsoft.com/office/powerpoint/2012/main" userId="Graham Lopez" providerId="None"/>
      </p:ext>
    </p:extLst>
  </p:cmAuthor>
  <p:cmAuthor id="1" name="Bryce Lelbach" initials="BL" lastIdx="6" clrIdx="0">
    <p:extLst>
      <p:ext uri="{19B8F6BF-5375-455C-9EA6-DF929625EA0E}">
        <p15:presenceInfo xmlns:p15="http://schemas.microsoft.com/office/powerpoint/2012/main" userId="3eacd6781488d7af" providerId="Windows Live"/>
      </p:ext>
    </p:extLst>
  </p:cmAuthor>
  <p:cmAuthor id="8" name="Scott Biersdorff" initials="SB" lastIdx="1" clrIdx="7">
    <p:extLst>
      <p:ext uri="{19B8F6BF-5375-455C-9EA6-DF929625EA0E}">
        <p15:presenceInfo xmlns:p15="http://schemas.microsoft.com/office/powerpoint/2012/main" userId="S::sbiersdorff@nvidia.com::84bdc421-fd88-4564-bd6d-03085382cfaf" providerId="AD"/>
      </p:ext>
    </p:extLst>
  </p:cmAuthor>
  <p:cmAuthor id="2" name="Bryce Lelbach" initials="BL [2]" lastIdx="51" clrIdx="1">
    <p:extLst>
      <p:ext uri="{19B8F6BF-5375-455C-9EA6-DF929625EA0E}">
        <p15:presenceInfo xmlns:p15="http://schemas.microsoft.com/office/powerpoint/2012/main" userId="Bryce Lelbach" providerId="None"/>
      </p:ext>
    </p:extLst>
  </p:cmAuthor>
  <p:cmAuthor id="9" name="Graham Lopez" initials="GL [2]" lastIdx="1" clrIdx="8">
    <p:extLst>
      <p:ext uri="{19B8F6BF-5375-455C-9EA6-DF929625EA0E}">
        <p15:presenceInfo xmlns:p15="http://schemas.microsoft.com/office/powerpoint/2012/main" userId="S::glopez@nvidia.com::87652a5f-e012-4d21-96b0-1dbd62801bd2" providerId="AD"/>
      </p:ext>
    </p:extLst>
  </p:cmAuthor>
  <p:cmAuthor id="3" name="Jeff Hammond" initials="JH" lastIdx="14" clrIdx="2">
    <p:extLst>
      <p:ext uri="{19B8F6BF-5375-455C-9EA6-DF929625EA0E}">
        <p15:presenceInfo xmlns:p15="http://schemas.microsoft.com/office/powerpoint/2012/main" userId="S::jehammond@nvidia.com::64532211-6004-4136-aa56-87c59ef720fa" providerId="AD"/>
      </p:ext>
    </p:extLst>
  </p:cmAuthor>
  <p:cmAuthor id="4" name="Timothy Costa" initials="TC" lastIdx="1" clrIdx="3">
    <p:extLst>
      <p:ext uri="{19B8F6BF-5375-455C-9EA6-DF929625EA0E}">
        <p15:presenceInfo xmlns:p15="http://schemas.microsoft.com/office/powerpoint/2012/main" userId="S::tcosta@nvidia.com::6b456145-b020-45d3-9e29-134a735169e6" providerId="AD"/>
      </p:ext>
    </p:extLst>
  </p:cmAuthor>
  <p:cmAuthor id="5" name="Jeff Larkin" initials="JL" lastIdx="4" clrIdx="4">
    <p:extLst>
      <p:ext uri="{19B8F6BF-5375-455C-9EA6-DF929625EA0E}">
        <p15:presenceInfo xmlns:p15="http://schemas.microsoft.com/office/powerpoint/2012/main" userId="S::jlarkin@nvidia.com::ce98338c-1e3a-4647-bb99-230eea1158f3" providerId="AD"/>
      </p:ext>
    </p:extLst>
  </p:cmAuthor>
  <p:cmAuthor id="6" name="Timothy Costa" initials="TC [2]" lastIdx="2" clrIdx="5">
    <p:extLst>
      <p:ext uri="{19B8F6BF-5375-455C-9EA6-DF929625EA0E}">
        <p15:presenceInfo xmlns:p15="http://schemas.microsoft.com/office/powerpoint/2012/main" userId="Timothy Co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FFFF99"/>
    <a:srgbClr val="FF33CC"/>
    <a:srgbClr val="0D59C9"/>
    <a:srgbClr val="CC9B00"/>
    <a:srgbClr val="5A4E20"/>
    <a:srgbClr val="545A20"/>
    <a:srgbClr val="5A5A5A"/>
    <a:srgbClr val="A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79648" autoAdjust="0"/>
  </p:normalViewPr>
  <p:slideViewPr>
    <p:cSldViewPr snapToGrid="0">
      <p:cViewPr varScale="1">
        <p:scale>
          <a:sx n="76" d="100"/>
          <a:sy n="76" d="100"/>
        </p:scale>
        <p:origin x="1109" y="48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97"/>
    </p:cViewPr>
  </p:sorterViewPr>
  <p:notesViewPr>
    <p:cSldViewPr snapToGrid="0">
      <p:cViewPr varScale="1">
        <p:scale>
          <a:sx n="64" d="100"/>
          <a:sy n="64" d="100"/>
        </p:scale>
        <p:origin x="230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Data'!$A$2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9-4BC3-83FA-CFAC3706656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9-4BC3-83FA-CFAC37066561}"/>
              </c:ext>
            </c:extLst>
          </c:dPt>
          <c:dPt>
            <c:idx val="2"/>
            <c:invertIfNegative val="0"/>
            <c:bubble3D val="0"/>
            <c:spPr>
              <a:solidFill>
                <a:srgbClr val="00856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89-4BC3-83FA-CFAC3706656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89-4BC3-83FA-CFAC37066561}"/>
              </c:ext>
            </c:extLst>
          </c:dPt>
          <c:dLbls>
            <c:numFmt formatCode="#,##0" sourceLinked="0"/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Data'!$B$1:$E$1</c:f>
              <c:strCache>
                <c:ptCount val="4"/>
                <c:pt idx="0">
                  <c:v>CPU Serial
2x 64c EPYC 7742</c:v>
                </c:pt>
                <c:pt idx="1">
                  <c:v>CPU Parallel
2x 64c EPYC 7742</c:v>
                </c:pt>
                <c:pt idx="2">
                  <c:v>Single GPU
A100</c:v>
                </c:pt>
                <c:pt idx="3">
                  <c:v>Multi GPU
2x A100</c:v>
                </c:pt>
              </c:strCache>
            </c:strRef>
          </c:cat>
          <c:val>
            <c:numRef>
              <c:f>'Graph Data'!$B$2:$E$2</c:f>
              <c:numCache>
                <c:formatCode>General</c:formatCode>
                <c:ptCount val="4"/>
                <c:pt idx="0">
                  <c:v>1</c:v>
                </c:pt>
                <c:pt idx="1">
                  <c:v>92</c:v>
                </c:pt>
                <c:pt idx="2">
                  <c:v>468</c:v>
                </c:pt>
                <c:pt idx="3">
                  <c:v>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89-4BC3-83FA-CFAC37066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092144"/>
        <c:axId val="1534405056"/>
      </c:barChart>
      <c:catAx>
        <c:axId val="15340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auto val="1"/>
        <c:lblAlgn val="ctr"/>
        <c:lblOffset val="100"/>
        <c:noMultiLvlLbl val="0"/>
      </c:catAx>
      <c:valAx>
        <c:axId val="15344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Data'!$A$2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2-43D0-917E-ABEAD1672B3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2-43D0-917E-ABEAD1672B35}"/>
              </c:ext>
            </c:extLst>
          </c:dPt>
          <c:dPt>
            <c:idx val="2"/>
            <c:invertIfNegative val="0"/>
            <c:bubble3D val="0"/>
            <c:spPr>
              <a:solidFill>
                <a:srgbClr val="00856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52-43D0-917E-ABEAD1672B3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52-43D0-917E-ABEAD1672B35}"/>
              </c:ext>
            </c:extLst>
          </c:dPt>
          <c:dLbls>
            <c:numFmt formatCode="#,##0" sourceLinked="0"/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Data'!$B$1:$E$1</c:f>
              <c:strCache>
                <c:ptCount val="4"/>
                <c:pt idx="0">
                  <c:v>CPU Serial
2x 64c EPYC 7742</c:v>
                </c:pt>
                <c:pt idx="1">
                  <c:v>CPU Parallel
2x 64c EPYC 7742</c:v>
                </c:pt>
                <c:pt idx="2">
                  <c:v>Single GPU
A100</c:v>
                </c:pt>
                <c:pt idx="3">
                  <c:v>Multi GPU
2x A100</c:v>
                </c:pt>
              </c:strCache>
            </c:strRef>
          </c:cat>
          <c:val>
            <c:numRef>
              <c:f>'Graph Data'!$B$2:$E$2</c:f>
              <c:numCache>
                <c:formatCode>General</c:formatCode>
                <c:ptCount val="4"/>
                <c:pt idx="0">
                  <c:v>1</c:v>
                </c:pt>
                <c:pt idx="1">
                  <c:v>92</c:v>
                </c:pt>
                <c:pt idx="2">
                  <c:v>468</c:v>
                </c:pt>
                <c:pt idx="3">
                  <c:v>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52-43D0-917E-ABEAD1672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092144"/>
        <c:axId val="1534405056"/>
      </c:barChart>
      <c:catAx>
        <c:axId val="15340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auto val="1"/>
        <c:lblAlgn val="ctr"/>
        <c:lblOffset val="100"/>
        <c:noMultiLvlLbl val="0"/>
      </c:catAx>
      <c:valAx>
        <c:axId val="15344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Data'!$A$2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5-4B90-B70C-B9884C79799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5-4B90-B70C-B9884C79799C}"/>
              </c:ext>
            </c:extLst>
          </c:dPt>
          <c:dPt>
            <c:idx val="2"/>
            <c:invertIfNegative val="0"/>
            <c:bubble3D val="0"/>
            <c:spPr>
              <a:solidFill>
                <a:srgbClr val="00856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5-4B90-B70C-B9884C79799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35-4B90-B70C-B9884C79799C}"/>
              </c:ext>
            </c:extLst>
          </c:dPt>
          <c:dLbls>
            <c:numFmt formatCode="#,##0" sourceLinked="0"/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Data'!$B$1:$E$1</c:f>
              <c:strCache>
                <c:ptCount val="4"/>
                <c:pt idx="0">
                  <c:v>CPU Serial
2x 64c EPYC 7742</c:v>
                </c:pt>
                <c:pt idx="1">
                  <c:v>CPU Parallel
2x 64c EPYC 7742</c:v>
                </c:pt>
                <c:pt idx="2">
                  <c:v>Single GPU
A100</c:v>
                </c:pt>
                <c:pt idx="3">
                  <c:v>Multi GPU
2x A100</c:v>
                </c:pt>
              </c:strCache>
            </c:strRef>
          </c:cat>
          <c:val>
            <c:numRef>
              <c:f>'Graph Data'!$B$2:$E$2</c:f>
              <c:numCache>
                <c:formatCode>General</c:formatCode>
                <c:ptCount val="4"/>
                <c:pt idx="0">
                  <c:v>1</c:v>
                </c:pt>
                <c:pt idx="1">
                  <c:v>92</c:v>
                </c:pt>
                <c:pt idx="2">
                  <c:v>468</c:v>
                </c:pt>
                <c:pt idx="3">
                  <c:v>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35-4B90-B70C-B9884C797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092144"/>
        <c:axId val="1534405056"/>
      </c:barChart>
      <c:catAx>
        <c:axId val="15340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auto val="1"/>
        <c:lblAlgn val="ctr"/>
        <c:lblOffset val="100"/>
        <c:noMultiLvlLbl val="0"/>
      </c:catAx>
      <c:valAx>
        <c:axId val="15344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Data'!$A$2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B-4BFF-A14D-C49E6A914154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B-4BFF-A14D-C49E6A914154}"/>
              </c:ext>
            </c:extLst>
          </c:dPt>
          <c:dPt>
            <c:idx val="2"/>
            <c:invertIfNegative val="0"/>
            <c:bubble3D val="0"/>
            <c:spPr>
              <a:solidFill>
                <a:srgbClr val="00856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DB-4BFF-A14D-C49E6A9141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DB-4BFF-A14D-C49E6A914154}"/>
              </c:ext>
            </c:extLst>
          </c:dPt>
          <c:dLbls>
            <c:numFmt formatCode="#,##0" sourceLinked="0"/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Data'!$B$1:$E$1</c:f>
              <c:strCache>
                <c:ptCount val="4"/>
                <c:pt idx="0">
                  <c:v>CPU Serial
2x 64c EPYC 7742</c:v>
                </c:pt>
                <c:pt idx="1">
                  <c:v>CPU Parallel
2x 64c EPYC 7742</c:v>
                </c:pt>
                <c:pt idx="2">
                  <c:v>Single GPU
A100</c:v>
                </c:pt>
                <c:pt idx="3">
                  <c:v>Multi GPU
2x A100</c:v>
                </c:pt>
              </c:strCache>
            </c:strRef>
          </c:cat>
          <c:val>
            <c:numRef>
              <c:f>'Graph Data'!$B$2:$E$2</c:f>
              <c:numCache>
                <c:formatCode>General</c:formatCode>
                <c:ptCount val="4"/>
                <c:pt idx="0">
                  <c:v>1</c:v>
                </c:pt>
                <c:pt idx="1">
                  <c:v>92</c:v>
                </c:pt>
                <c:pt idx="2">
                  <c:v>468</c:v>
                </c:pt>
                <c:pt idx="3">
                  <c:v>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DB-4BFF-A14D-C49E6A914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092144"/>
        <c:axId val="1534405056"/>
      </c:barChart>
      <c:catAx>
        <c:axId val="15340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auto val="1"/>
        <c:lblAlgn val="ctr"/>
        <c:lblOffset val="100"/>
        <c:noMultiLvlLbl val="0"/>
      </c:catAx>
      <c:valAx>
        <c:axId val="15344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/>
              <a:t>Speedup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'Multi Node Graph Data'!$C$1</c:f>
              <c:strCache>
                <c:ptCount val="1"/>
                <c:pt idx="0">
                  <c:v>Theoretical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01600">
                <a:noFill/>
              </a:ln>
              <a:effectLst/>
            </c:spPr>
          </c:marker>
          <c:xVal>
            <c:numRef>
              <c:f>'Multi Node Graph Data'!$A$2:$A$10</c:f>
              <c:numCache>
                <c:formatCode>General</c:formatCode>
                <c:ptCount val="9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384</c:v>
                </c:pt>
                <c:pt idx="5">
                  <c:v>512</c:v>
                </c:pt>
                <c:pt idx="6">
                  <c:v>640</c:v>
                </c:pt>
                <c:pt idx="7">
                  <c:v>896</c:v>
                </c:pt>
                <c:pt idx="8">
                  <c:v>1120</c:v>
                </c:pt>
              </c:numCache>
            </c:numRef>
          </c:xVal>
          <c:yVal>
            <c:numRef>
              <c:f>'Multi Node Graph Data'!$C$2:$C$10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28</c:v>
                </c:pt>
                <c:pt idx="8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7A-41A6-802A-198ED587BC74}"/>
            </c:ext>
          </c:extLst>
        </c:ser>
        <c:ser>
          <c:idx val="0"/>
          <c:order val="1"/>
          <c:tx>
            <c:strRef>
              <c:f>'Multi Node Graph Data'!$B$1</c:f>
              <c:strCache>
                <c:ptCount val="1"/>
                <c:pt idx="0">
                  <c:v>Measured </c:v>
                </c:pt>
              </c:strCache>
            </c:strRef>
          </c:tx>
          <c:spPr>
            <a:ln w="38100" cap="rnd">
              <a:solidFill>
                <a:srgbClr val="76B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6B900"/>
              </a:solidFill>
              <a:ln w="101600">
                <a:solidFill>
                  <a:srgbClr val="76B9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76B900"/>
                </a:solidFill>
                <a:ln w="101600">
                  <a:solidFill>
                    <a:srgbClr val="76B9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76B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7A-41A6-802A-198ED587BC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A-41A6-802A-198ED587BC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3-4B00-97F2-141246DF4C7C}"/>
                </c:ext>
              </c:extLst>
            </c:dLbl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'Multi Node Graph Data'!$A$2:$A$10</c:f>
              <c:numCache>
                <c:formatCode>General</c:formatCode>
                <c:ptCount val="9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384</c:v>
                </c:pt>
                <c:pt idx="5">
                  <c:v>512</c:v>
                </c:pt>
                <c:pt idx="6">
                  <c:v>640</c:v>
                </c:pt>
                <c:pt idx="7">
                  <c:v>896</c:v>
                </c:pt>
                <c:pt idx="8">
                  <c:v>1120</c:v>
                </c:pt>
              </c:numCache>
            </c:numRef>
          </c:xVal>
          <c:yVal>
            <c:numRef>
              <c:f>'Multi Node Graph Data'!$B$2:$B$10</c:f>
              <c:numCache>
                <c:formatCode>0.00</c:formatCode>
                <c:ptCount val="9"/>
                <c:pt idx="0">
                  <c:v>1</c:v>
                </c:pt>
                <c:pt idx="1">
                  <c:v>1.99</c:v>
                </c:pt>
                <c:pt idx="2">
                  <c:v>3.95</c:v>
                </c:pt>
                <c:pt idx="3">
                  <c:v>7.8</c:v>
                </c:pt>
                <c:pt idx="4">
                  <c:v>11.23</c:v>
                </c:pt>
                <c:pt idx="5">
                  <c:v>14.52</c:v>
                </c:pt>
                <c:pt idx="6">
                  <c:v>16.91</c:v>
                </c:pt>
                <c:pt idx="7">
                  <c:v>22.42</c:v>
                </c:pt>
                <c:pt idx="8">
                  <c:v>27.14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7A-41A6-802A-198ED587B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092144"/>
        <c:axId val="1534405056"/>
      </c:scatterChart>
      <c:valAx>
        <c:axId val="1534092144"/>
        <c:scaling>
          <c:orientation val="minMax"/>
          <c:max val="1120"/>
          <c:min val="3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/>
                  <a:t>A100</a:t>
                </a:r>
                <a:r>
                  <a:rPr lang="en-US" baseline="0"/>
                  <a:t> GPUs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crossBetween val="midCat"/>
        <c:majorUnit val="136"/>
        <c:minorUnit val="8"/>
      </c:valAx>
      <c:valAx>
        <c:axId val="153440505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dirty="0"/>
              <a:t>Speedup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03799402086275E-2"/>
          <c:y val="0.18402021000816032"/>
          <c:w val="0.8672097757359466"/>
          <c:h val="0.602140865405282"/>
        </c:manualLayout>
      </c:layout>
      <c:scatterChart>
        <c:scatterStyle val="lineMarker"/>
        <c:varyColors val="0"/>
        <c:ser>
          <c:idx val="1"/>
          <c:order val="0"/>
          <c:tx>
            <c:strRef>
              <c:f>'Multi Node Graph Data'!$C$1</c:f>
              <c:strCache>
                <c:ptCount val="1"/>
                <c:pt idx="0">
                  <c:v>Theoretical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01600">
                <a:noFill/>
              </a:ln>
              <a:effectLst/>
            </c:spPr>
          </c:marker>
          <c:xVal>
            <c:numRef>
              <c:f>'Multi Node Graph Data'!$A$2:$A$6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</c:numCache>
            </c:numRef>
          </c:xVal>
          <c:yVal>
            <c:numRef>
              <c:f>'Multi Node Graph Data'!$C$2:$C$6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63-47B9-8F57-80A134EE7888}"/>
            </c:ext>
          </c:extLst>
        </c:ser>
        <c:ser>
          <c:idx val="0"/>
          <c:order val="1"/>
          <c:tx>
            <c:strRef>
              <c:f>'Multi Node Graph Data'!$B$1</c:f>
              <c:strCache>
                <c:ptCount val="1"/>
                <c:pt idx="0">
                  <c:v>Measured </c:v>
                </c:pt>
              </c:strCache>
            </c:strRef>
          </c:tx>
          <c:spPr>
            <a:ln w="38100" cap="rnd">
              <a:solidFill>
                <a:srgbClr val="76B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6B900"/>
              </a:solidFill>
              <a:ln w="101600">
                <a:solidFill>
                  <a:srgbClr val="76B9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76B900"/>
                </a:solidFill>
                <a:ln w="101600">
                  <a:solidFill>
                    <a:srgbClr val="76B9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76B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3-47B9-8F57-80A134EE788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3-47B9-8F57-80A134EE7888}"/>
                </c:ext>
              </c:extLst>
            </c:dLbl>
            <c:spPr>
              <a:solidFill>
                <a:srgbClr val="5A5A5A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'Multi Node Graph Data'!$A$2:$A$6</c:f>
              <c:numCache>
                <c:formatCode>General</c:formatCode>
                <c:ptCount val="5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</c:numCache>
            </c:numRef>
          </c:xVal>
          <c:yVal>
            <c:numRef>
              <c:f>'Multi Node Graph Data'!$B$2:$B$6</c:f>
              <c:numCache>
                <c:formatCode>0.0</c:formatCode>
                <c:ptCount val="5"/>
                <c:pt idx="0" formatCode="General">
                  <c:v>1</c:v>
                </c:pt>
                <c:pt idx="1">
                  <c:v>2.06</c:v>
                </c:pt>
                <c:pt idx="2">
                  <c:v>3.9</c:v>
                </c:pt>
                <c:pt idx="3">
                  <c:v>7.73</c:v>
                </c:pt>
                <c:pt idx="4">
                  <c:v>14.63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263-47B9-8F57-80A134EE7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092144"/>
        <c:axId val="1534405056"/>
      </c:scatterChart>
      <c:valAx>
        <c:axId val="1534092144"/>
        <c:scaling>
          <c:orientation val="minMax"/>
          <c:max val="512"/>
          <c:min val="3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/>
                  <a:t>A100</a:t>
                </a:r>
                <a:r>
                  <a:rPr lang="en-US" baseline="0"/>
                  <a:t> GPUs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405056"/>
        <c:crosses val="autoZero"/>
        <c:crossBetween val="midCat"/>
        <c:majorUnit val="96"/>
        <c:minorUnit val="8"/>
      </c:valAx>
      <c:valAx>
        <c:axId val="1534405056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534092144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2022-10-19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I’m Bryce Adelstein Lelbach.</a:t>
            </a:r>
          </a:p>
          <a:p>
            <a:endParaRPr lang="en-US" dirty="0"/>
          </a:p>
          <a:p>
            <a:r>
              <a:rPr lang="en-US" dirty="0"/>
              <a:t>I work on the C++ programming language. I’m the chair of the Standard C++ Library Evolution group, which designs and standardizes the C++ Standard Library. I also chair the American committee for programming language standards and serve as editor for the INCITS inclusive terminology standards and guidelines.</a:t>
            </a:r>
          </a:p>
          <a:p>
            <a:endParaRPr lang="en-US" dirty="0"/>
          </a:p>
          <a:p>
            <a:r>
              <a:rPr lang="en-US" dirty="0"/>
              <a:t>I’m a Principal Architect at NVIDIA, where I drive our strategy for HPC and quantum programming models, C++ compilers, and C++ libraries.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2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reify operator takes a C++ entity – a function, a struct, an enumerator, a variable, a namespace – and produces a reflection.</a:t>
            </a:r>
          </a:p>
          <a:p>
            <a:endParaRPr lang="en-US" dirty="0"/>
          </a:p>
          <a:p>
            <a:r>
              <a:rPr lang="en-US" dirty="0"/>
              <a:t>A reflection is a handle to an internal compiler representation of the type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std::meta::info is the type for reflection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Reflections can be manipulated and transformed just like any C++ objects.</a:t>
            </a:r>
          </a:p>
          <a:p>
            <a:endParaRPr lang="en-US" dirty="0"/>
          </a:p>
          <a:p>
            <a:r>
              <a:rPr lang="en-US" dirty="0"/>
              <a:t>Here, we pass the reflection of the </a:t>
            </a:r>
            <a:r>
              <a:rPr lang="en-US" dirty="0" err="1"/>
              <a:t>enum</a:t>
            </a:r>
            <a:r>
              <a:rPr lang="en-US" dirty="0"/>
              <a:t> type T to the function meta::</a:t>
            </a:r>
            <a:r>
              <a:rPr lang="en-US" dirty="0" err="1"/>
              <a:t>members_of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meta::</a:t>
            </a:r>
            <a:r>
              <a:rPr lang="en-US" dirty="0" err="1"/>
              <a:t>members_of</a:t>
            </a:r>
            <a:r>
              <a:rPr lang="en-US" dirty="0"/>
              <a:t> returns a meta::info that represents all of the enumerators of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 meta::info object is a range, so we can use a range-based for loop to iterate through the elements.</a:t>
            </a:r>
          </a:p>
          <a:p>
            <a:endParaRPr lang="en-US" dirty="0"/>
          </a:p>
          <a:p>
            <a:r>
              <a:rPr lang="en-US" dirty="0"/>
              <a:t>We want to use the new compile-time expanded for loop, template for. Each element may be a different type, which a normal for loop wouldn’t allow.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each iteration of this compile time for loop, we want to check if the </a:t>
            </a:r>
            <a:r>
              <a:rPr lang="en-US" dirty="0" err="1"/>
              <a:t>enum</a:t>
            </a:r>
            <a:r>
              <a:rPr lang="en-US" dirty="0"/>
              <a:t> parameter of the function is equal to the value of the current enumerator.</a:t>
            </a:r>
          </a:p>
          <a:p>
            <a:endParaRPr lang="en-US" dirty="0"/>
          </a:p>
          <a:p>
            <a:r>
              <a:rPr lang="en-US" dirty="0"/>
              <a:t>To do that, we need to take the reflection of the current enumerator and turn it back into a real entity. We can do this with the splice operator.</a:t>
            </a:r>
          </a:p>
          <a:p>
            <a:endParaRPr lang="en-US" dirty="0"/>
          </a:p>
          <a:p>
            <a:r>
              <a:rPr lang="en-US" dirty="0"/>
              <a:t>The splice operator takes a reflection value and turns it back into the entity that it represents – in this case, the enumerator in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7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parameter is equal to the current enumerator, then we need to return its name – we can get that name with another function that operates on reflections, meta::</a:t>
            </a:r>
            <a:r>
              <a:rPr lang="en-US" dirty="0" err="1"/>
              <a:t>name_of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another example – a hash protocol.</a:t>
            </a:r>
          </a:p>
          <a:p>
            <a:endParaRPr lang="en-US" dirty="0"/>
          </a:p>
          <a:p>
            <a:r>
              <a:rPr lang="en-US" dirty="0"/>
              <a:t>It takes a hasher object, and an object to hash. It then reflects upon the object we’re hashing, and recursively calls itself on all the data members of that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imagine even more powerful facilities for injection.</a:t>
            </a:r>
          </a:p>
          <a:p>
            <a:endParaRPr lang="en-US" dirty="0"/>
          </a:p>
          <a:p>
            <a:r>
              <a:rPr lang="en-US" dirty="0"/>
              <a:t>If we could use template for at class scope, we could write classes that wrap and forward to all the methods of their subject class.</a:t>
            </a:r>
          </a:p>
          <a:p>
            <a:endParaRPr lang="en-US" dirty="0"/>
          </a:p>
          <a:p>
            <a:r>
              <a:rPr lang="en-US" dirty="0"/>
              <a:t>This traced class wraps another object, adding a print call before invoking each of the underlying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1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 will fundamentally change how we write C++ code.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Reflection will help us solve problems that today often require boilerplate, macros, or external code generation – serialization, protocol and language bindings, instrumentation, logging, debugging, etc.</a:t>
            </a:r>
          </a:p>
          <a:p>
            <a:endParaRPr lang="en-US" dirty="0"/>
          </a:p>
          <a:p>
            <a:r>
              <a:rPr lang="en-US" dirty="0"/>
              <a:t>It will change how we build and design libraries and how we evolve the language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2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move on to pattern matching.</a:t>
            </a:r>
          </a:p>
          <a:p>
            <a:endParaRPr lang="en-US" dirty="0"/>
          </a:p>
          <a:p>
            <a:r>
              <a:rPr lang="en-US" dirty="0"/>
              <a:t>C++ has two types of selection statements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C++ standard, C++23, is feature complete and nearly done. We’ll finalize it in February 2023.</a:t>
            </a:r>
          </a:p>
          <a:p>
            <a:endParaRPr lang="en-US" dirty="0"/>
          </a:p>
          <a:p>
            <a:r>
              <a:rPr lang="en-US" dirty="0"/>
              <a:t>There’s a lot of exciting changes coming in C++23 – to name a few: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Enhancements and additions to ranges, which were added in C++20.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Formatted output.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mdspan</a:t>
            </a:r>
            <a:r>
              <a:rPr lang="en-US" dirty="0"/>
              <a:t>, a multi-dimensional array abstraction.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expected, a new error reporting paradigm.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library modules,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Deducing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3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`switch`s operate on a single integral value, which is often too limited. You can’t use them with string literals or objects.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`if` statements, on the other hand, operate on arbitrary Boolean expressions. They’re powerful and can express almost anything, but they’re often too complex and verbose.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need something in between the two – a powerful but concise way to select and decompose objects.</a:t>
            </a:r>
          </a:p>
          <a:p>
            <a:endParaRPr lang="en-US" dirty="0"/>
          </a:p>
          <a:p>
            <a:r>
              <a:rPr lang="en-US" dirty="0"/>
              <a:t>That’s what we get with `inspect`, a new selection statement for C++. It matches values against patterns, and binds variables when matches are successful.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inspect is an expression, not a statement.</a:t>
            </a:r>
          </a:p>
          <a:p>
            <a:endParaRPr lang="en-US" dirty="0"/>
          </a:p>
          <a:p>
            <a:r>
              <a:rPr lang="en-US" dirty="0"/>
              <a:t>An inspect expression takes a parameter – the object to select against -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4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a series of patterns.</a:t>
            </a:r>
          </a:p>
          <a:p>
            <a:endParaRPr lang="en-US" dirty="0"/>
          </a:p>
          <a:p>
            <a:r>
              <a:rPr lang="en-US" dirty="0"/>
              <a:t>There’s a variety of different patterns available. I’ll highlight a handful of them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pattern is followed by a statement which is taken if the pattern matches.</a:t>
            </a:r>
          </a:p>
          <a:p>
            <a:endParaRPr lang="en-US" dirty="0"/>
          </a:p>
          <a:p>
            <a:r>
              <a:rPr lang="en-US" dirty="0"/>
              <a:t>inspect stops at the first match, not the best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2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patterns match if the object is equal to the constant.</a:t>
            </a:r>
          </a:p>
          <a:p>
            <a:endParaRPr lang="en-US" dirty="0"/>
          </a:p>
          <a:p>
            <a:r>
              <a:rPr lang="en-US" dirty="0"/>
              <a:t>The wildcard pattern will match anything.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7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patterns aren’t limited to integrals or </a:t>
            </a:r>
            <a:r>
              <a:rPr lang="en-US" dirty="0" err="1"/>
              <a:t>enums</a:t>
            </a:r>
            <a:r>
              <a:rPr lang="en-US" dirty="0"/>
              <a:t> – they can be strings or any arbitrary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9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another example - Fibonacci written with `inspect`.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8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the identifier pattern, which binds the value to a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today, I want to look beyond C++23.</a:t>
            </a:r>
          </a:p>
          <a:p>
            <a:endParaRPr lang="en-US" dirty="0"/>
          </a:p>
          <a:p>
            <a:r>
              <a:rPr lang="en-US" dirty="0"/>
              <a:t>I want to tell you about three features that we’re working on – features that I think will revolutionize how we write C++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3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 guards can be used to perform arbitrary tests for a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C++17, we’ve been able to </a:t>
            </a:r>
            <a:r>
              <a:rPr lang="en-US" dirty="0" err="1"/>
              <a:t>destructure</a:t>
            </a:r>
            <a:r>
              <a:rPr lang="en-US" dirty="0"/>
              <a:t> tuple-like objects. We can do that in inspect too with compound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6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patterns can match different types in variant- or any-like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6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Extractor patterns allow us to completely customize matching and decomposition by implementing our own extractor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0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`inspect` gives us a powerful new way to select and decompose objects. It makes working with tuple-like and variant-like objects far more natural in C++.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will revolutionize how we write C++. Expressing conditional logic will be simpler and more natural.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02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let’s talk about asynchrony in C++.</a:t>
            </a:r>
          </a:p>
          <a:p>
            <a:endParaRPr lang="en-US" dirty="0"/>
          </a:p>
          <a:p>
            <a:r>
              <a:rPr lang="en-US" dirty="0"/>
              <a:t>Today, C++ has no standard model for asynchrony and no standard way to express where things should execute.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7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that’s why were introducing senders, a model for asynchronous execution in C++.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3 key concepts in the senders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5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Schedulers are lightweight non-owning handles to execution contexts. Schedulers produce senders.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3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Senders represent asynchronous work that will eventually send a signal. A signal is either success, and a set of values produced by the work, failure, and an error produced by the work, or cancellation.</a:t>
            </a:r>
          </a:p>
          <a:p>
            <a:endParaRPr lang="en-US" dirty="0"/>
          </a:p>
          <a:p>
            <a:r>
              <a:rPr lang="en-US" dirty="0"/>
              <a:t>Senders be composed together with sender algorithms to form task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6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Receivers are connected to senders and process their asynchronous signals.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features are reflection…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6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 simple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4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need to get a scheduler from somewhere – from a thread pool, a tasking system, a GPU driver,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60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a chain of work on the scheduler, we call `schedule`, which returns a sender. That sender will complete on the execution context associated with the scheduler.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18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use a sender algorithm – `then` - to compose work onto the sender that we got from the scheduler. This work will be performed on that same execution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3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sender algorithm will return a new sender, which we can use to add more work onto the chain.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24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wait until the chain of work has completed using `</a:t>
            </a:r>
            <a:r>
              <a:rPr lang="en-US" dirty="0" err="1"/>
              <a:t>sync_wait</a:t>
            </a:r>
            <a:r>
              <a:rPr lang="en-US" dirty="0"/>
              <a:t>`, which will return the value sent by the final sender in the 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06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pipe syntax gives us a clean way to compose chains of senders in the order that they will be evaluated.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14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developed a prototype of senders that supports CPU schedulers, GPU schedulers, and distributed schedulers.</a:t>
            </a:r>
          </a:p>
          <a:p>
            <a:endParaRPr lang="en-US" dirty="0"/>
          </a:p>
          <a:p>
            <a:r>
              <a:rPr lang="en-US" dirty="0"/>
              <a:t>This simple electromagnetic wave simulation solves Maxwell’s Equations on a uniform grid. This is the entire solver loop, which is expressed as a graph of senders.</a:t>
            </a:r>
          </a:p>
          <a:p>
            <a:endParaRPr lang="en-US" dirty="0"/>
          </a:p>
          <a:p>
            <a:r>
              <a:rPr lang="en-US" dirty="0"/>
              <a:t>SOURCE: https://github.com/brycelelbach/wg21_p2300_std_execution/tree/cuda_graph/examples/cuda/example/maxwell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77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can be run with a variety of different schedulers. </a:t>
            </a:r>
          </a:p>
          <a:p>
            <a:endParaRPr lang="en-US" dirty="0"/>
          </a:p>
          <a:p>
            <a:r>
              <a:rPr lang="en-US" dirty="0"/>
              <a:t>By changing just one line of code – the kind of scheduler passed to the solver – we can go running inline on a single CPU thread…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62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…to running in parallel on the CPU using OpenMP…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…pattern matching…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39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…to a single GPU…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981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…to multiple GPUs within a single node…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8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to multiple nodes, scaling up to thousands of GPUs.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04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We’ve ported a simulation from the </a:t>
            </a:r>
            <a:r>
              <a:rPr lang="en-US" dirty="0" err="1"/>
              <a:t>Palabos</a:t>
            </a:r>
            <a:r>
              <a:rPr lang="en-US" dirty="0"/>
              <a:t> fluid dynamics framework to senders. </a:t>
            </a:r>
            <a:r>
              <a:rPr lang="en-US" b="0" i="0" dirty="0">
                <a:solidFill>
                  <a:srgbClr val="D1D2D3"/>
                </a:solidFill>
                <a:effectLst/>
                <a:latin typeface="Slack-Lato"/>
              </a:rPr>
              <a:t>This simulation models carbon sequestration techniques. The porous structure you see is sandstone saturated in salt water. The red bubbles are liquid CO2, which is injected at the bottom &amp; travels through the sandstone because of buoyancy forces. </a:t>
            </a:r>
          </a:p>
          <a:p>
            <a:endParaRPr lang="en-US" dirty="0"/>
          </a:p>
          <a:p>
            <a:r>
              <a:rPr lang="en-US" dirty="0"/>
              <a:t>Using a distributed GPU scheduler, we’ve run this application on up to 512 GPUs. With Standard C++ Senders, you can change one line of code, &amp; scale from a single CPU thread up to an entire cluster of GPUs.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8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Reflection, pattern matching, and senders.</a:t>
            </a:r>
          </a:p>
          <a:p>
            <a:endParaRPr lang="en-US" dirty="0"/>
          </a:p>
          <a:p>
            <a:r>
              <a:rPr lang="en-US" dirty="0"/>
              <a:t>I believe these are the three most exciting C++ features that we’re working on.</a:t>
            </a:r>
          </a:p>
          <a:p>
            <a:endParaRPr lang="en-US" dirty="0"/>
          </a:p>
          <a:p>
            <a:r>
              <a:rPr lang="en-US" dirty="0"/>
              <a:t>Combined, they’ll radically improve how we express ourselves in C++ and allow us to elegantly solve problems that are challenging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57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 and attention. Come find me later if you want to learn more about or get involved in the development of C++. You can also check out my other talks on YouTube and my podcast, ADSP. Follow me on Twitter!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0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senders.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talk about reflection.</a:t>
            </a:r>
          </a:p>
          <a:p>
            <a:endParaRPr lang="en-US" dirty="0"/>
          </a:p>
          <a:p>
            <a:r>
              <a:rPr lang="en-US" dirty="0"/>
              <a:t>Metaprogramming is the craft of creating or modifying programs as the product of other programs. Reflective metaprogramming is metaprogramming that incorporates data from the program being modified.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2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components to reflective metaprogramming: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Reflection – Extracting information from the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Compile time programming – Tools for manipulating that 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Injection – Inserting new program entities.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8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 simple example – a function that takes an enumerator and returns its name as a string.</a:t>
            </a:r>
          </a:p>
          <a:p>
            <a:endParaRPr lang="en-US" dirty="0"/>
          </a:p>
          <a:p>
            <a:r>
              <a:rPr lang="en-US" dirty="0"/>
              <a:t>We’re using a few new C++ constructs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5CC12-DEA3-4F95-9B3E-8BEAB1F9B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42" t="4142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D74A5-C253-43F0-8AE3-D9F5210B3DBC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3977640"/>
            <a:ext cx="9568425" cy="98285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000" b="1" cap="all" baseline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D8320-FEE5-4F41-8936-B324692441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" y="3219565"/>
            <a:ext cx="2199959" cy="474500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A5C66E45-F896-46C9-8033-3ED0B692CD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1661" y="4928616"/>
            <a:ext cx="9564624" cy="9601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70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543833"/>
            <a:ext cx="9948672" cy="5084064"/>
          </a:xfrm>
        </p:spPr>
        <p:txBody>
          <a:bodyPr anchor="ctr" anchorCtr="0"/>
          <a:lstStyle>
            <a:lvl1pPr marL="230188" indent="-230188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00100" indent="-228600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258888" indent="-169863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49250-3DD8-444F-BFDD-14F7E675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ED7C-B5A6-4BB8-80C6-7D15F3BD06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86512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543833"/>
            <a:ext cx="9948672" cy="508453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188903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543833"/>
            <a:ext cx="4795082" cy="5084533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FE597-8609-4F29-8C70-7F48309321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6752" y="543833"/>
            <a:ext cx="4795082" cy="5084534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596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2" y="543833"/>
            <a:ext cx="4795082" cy="5084533"/>
          </a:xfrm>
        </p:spPr>
        <p:txBody>
          <a:bodyPr anchor="ctr" anchorCtr="0"/>
          <a:lstStyle>
            <a:lvl1pPr marL="2857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543833"/>
            <a:ext cx="4795082" cy="5084533"/>
          </a:xfrm>
        </p:spPr>
        <p:txBody>
          <a:bodyPr anchor="ctr" anchorCtr="0"/>
          <a:lstStyle>
            <a:lvl1pPr marL="2857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09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2" y="543834"/>
            <a:ext cx="4795082" cy="50845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543834"/>
            <a:ext cx="4795082" cy="50845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8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93289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49250-3DD8-444F-BFDD-14F7E675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ED7C-B5A6-4BB8-80C6-7D15F3BD06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22231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Include C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49250-3DD8-444F-BFDD-14F7E675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ED7C-B5A6-4BB8-80C6-7D15F3BD06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1D25C8-61E7-44CB-A24E-EBD92E1D77E5}"/>
              </a:ext>
            </a:extLst>
          </p:cNvPr>
          <p:cNvSpPr/>
          <p:nvPr userDrawn="1"/>
        </p:nvSpPr>
        <p:spPr>
          <a:xfrm>
            <a:off x="0" y="5770054"/>
            <a:ext cx="1845425" cy="402146"/>
          </a:xfrm>
          <a:prstGeom prst="rect">
            <a:avLst/>
          </a:prstGeom>
          <a:solidFill>
            <a:schemeClr val="bg1"/>
          </a:solidFill>
          <a:ln w="3810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9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ryce S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5CC12-DEA3-4F95-9B3E-8BEAB1F9B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42" t="4142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D74A5-C253-43F0-8AE3-D9F5210B3DBC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3977640"/>
            <a:ext cx="9568425" cy="98285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cap="all" baseline="0">
                <a:solidFill>
                  <a:schemeClr val="tx1"/>
                </a:solidFill>
                <a:effectLst/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D8320-FEE5-4F41-8936-B324692441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10" y="5411231"/>
            <a:ext cx="2199959" cy="47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68EEB-4B29-408C-A90C-F8E82E5224BF}"/>
              </a:ext>
            </a:extLst>
          </p:cNvPr>
          <p:cNvSpPr txBox="1"/>
          <p:nvPr userDrawn="1"/>
        </p:nvSpPr>
        <p:spPr>
          <a:xfrm>
            <a:off x="484631" y="4931624"/>
            <a:ext cx="5905463" cy="9541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Bryce Adelstein Lelbach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Principal Architect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Standard C++ Library Evolution Chair, US Programming Languages Chair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A07C9-DE73-E166-2AA2-8C4FAD952E66}"/>
              </a:ext>
            </a:extLst>
          </p:cNvPr>
          <p:cNvGrpSpPr/>
          <p:nvPr userDrawn="1"/>
        </p:nvGrpSpPr>
        <p:grpSpPr>
          <a:xfrm>
            <a:off x="3116280" y="4747822"/>
            <a:ext cx="3218256" cy="1007616"/>
            <a:chOff x="4020845" y="2925192"/>
            <a:chExt cx="3218256" cy="10076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BC4BFB-62D8-1445-55C6-9647C4FC1E66}"/>
                </a:ext>
              </a:extLst>
            </p:cNvPr>
            <p:cNvSpPr txBox="1"/>
            <p:nvPr/>
          </p:nvSpPr>
          <p:spPr>
            <a:xfrm>
              <a:off x="4869542" y="3075057"/>
              <a:ext cx="2369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+mn-lt"/>
                </a:rPr>
                <a:t>@blelbach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EFE062-873E-2CEA-B0FC-62C49B89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020845" y="2925192"/>
              <a:ext cx="1007616" cy="1007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1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70858"/>
            <a:ext cx="9948672" cy="4457505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70859"/>
            <a:ext cx="9948672" cy="4457506"/>
          </a:xfrm>
        </p:spPr>
        <p:txBody>
          <a:bodyPr anchor="ctr" anchorCtr="0"/>
          <a:lstStyle>
            <a:lvl1pPr marL="230188" indent="-230188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00100" indent="-228600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258888" indent="-169863"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49250-3DD8-444F-BFDD-14F7E675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ED7C-B5A6-4BB8-80C6-7D15F3BD06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1170859"/>
            <a:ext cx="9948672" cy="44575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34429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2" y="1170859"/>
            <a:ext cx="4795082" cy="4457506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1170859"/>
            <a:ext cx="4795082" cy="4457506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758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2" y="1170859"/>
            <a:ext cx="4795082" cy="4457506"/>
          </a:xfrm>
        </p:spPr>
        <p:txBody>
          <a:bodyPr anchor="ctr" anchorCtr="0"/>
          <a:lstStyle>
            <a:lvl1pPr marL="2857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1170859"/>
            <a:ext cx="4795082" cy="4457506"/>
          </a:xfrm>
        </p:spPr>
        <p:txBody>
          <a:bodyPr anchor="ctr" anchorCtr="0"/>
          <a:lstStyle>
            <a:lvl1pPr marL="2857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1pPr>
            <a:lvl2pPr marL="8572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2pPr>
            <a:lvl3pPr marL="1374775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07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2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254116"/>
            <a:ext cx="9976104" cy="769441"/>
          </a:xfrm>
        </p:spPr>
        <p:txBody>
          <a:bodyPr>
            <a:spAutoFit/>
          </a:bodyPr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2" y="1170859"/>
            <a:ext cx="4795082" cy="44575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7BFFBD-8424-465F-A07E-15607989DC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0966" y="1170860"/>
            <a:ext cx="4795082" cy="445750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3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543833"/>
            <a:ext cx="9948672" cy="5084534"/>
          </a:xfrm>
        </p:spPr>
        <p:txBody>
          <a:bodyPr anchor="ctr" anchorCtr="0"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tx1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tx1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16AB-2A1D-463E-9F4F-11D6ED40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6F654-CA64-4022-BA25-6C711E7825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9707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4D898-A91F-4943-878B-ED985E0E2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0473" y="5775668"/>
            <a:ext cx="206734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7D56BB5-3061-446C-8933-086D56C9C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348" y="254116"/>
            <a:ext cx="9973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750" y="1310641"/>
            <a:ext cx="9948931" cy="417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B0A63-A643-4249-9437-4FE0BD3BA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22633" y="5775668"/>
            <a:ext cx="372753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(C) 2022 NVIDIA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E3F60-A746-4C8D-AEB3-683585383EB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26354" y="5862250"/>
            <a:ext cx="840019" cy="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3896" r:id="rId3"/>
    <p:sldLayoutId id="2147483981" r:id="rId4"/>
    <p:sldLayoutId id="2147483991" r:id="rId5"/>
    <p:sldLayoutId id="2147483995" r:id="rId6"/>
    <p:sldLayoutId id="2147483999" r:id="rId7"/>
    <p:sldLayoutId id="2147483996" r:id="rId8"/>
    <p:sldLayoutId id="2147483992" r:id="rId9"/>
    <p:sldLayoutId id="2147484050" r:id="rId10"/>
    <p:sldLayoutId id="2147483993" r:id="rId11"/>
    <p:sldLayoutId id="2147484047" r:id="rId12"/>
    <p:sldLayoutId id="2147484048" r:id="rId13"/>
    <p:sldLayoutId id="2147484049" r:id="rId14"/>
    <p:sldLayoutId id="2147483997" r:id="rId15"/>
    <p:sldLayoutId id="2147483994" r:id="rId16"/>
    <p:sldLayoutId id="2147484005" r:id="rId17"/>
  </p:sldLayoutIdLst>
  <p:hf hdr="0" dt="0"/>
  <p:txStyles>
    <p:titleStyle>
      <a:lvl1pPr algn="ctr" rtl="0" fontAlgn="base">
        <a:lnSpc>
          <a:spcPct val="100000"/>
        </a:lnSpc>
        <a:spcBef>
          <a:spcPct val="0"/>
        </a:spcBef>
        <a:spcAft>
          <a:spcPct val="0"/>
        </a:spcAft>
        <a:defRPr sz="4400" b="1" cap="none" baseline="0">
          <a:solidFill>
            <a:schemeClr val="tx1"/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10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10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tx1"/>
          </a:solidFill>
          <a:latin typeface="Trebuchet MS" pitchFamily="34" charset="0"/>
        </a:defRPr>
      </a:lvl2pPr>
      <a:lvl3pPr marL="1089025" indent="0" algn="l" rtl="0" fontAlgn="base">
        <a:lnSpc>
          <a:spcPct val="10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400" b="0">
          <a:solidFill>
            <a:schemeClr val="tx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66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</p:sldLayoutIdLst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cap="all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tx1"/>
          </a:solidFill>
          <a:latin typeface="Trebuchet MS" pitchFamily="34" charset="0"/>
        </a:defRPr>
      </a:lvl2pPr>
      <a:lvl3pPr marL="1089025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400" b="0">
          <a:solidFill>
            <a:schemeClr val="tx1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C9AD0D-DBFD-48D9-8BFE-3039D91C9CB1}"/>
              </a:ext>
            </a:extLst>
          </p:cNvPr>
          <p:cNvGrpSpPr/>
          <p:nvPr/>
        </p:nvGrpSpPr>
        <p:grpSpPr>
          <a:xfrm>
            <a:off x="590990" y="4057587"/>
            <a:ext cx="8089611" cy="822960"/>
            <a:chOff x="1158320" y="2471042"/>
            <a:chExt cx="8089611" cy="822960"/>
          </a:xfrm>
        </p:grpSpPr>
        <p:sp>
          <p:nvSpPr>
            <p:cNvPr id="12" name="Text Placeholder 1">
              <a:extLst>
                <a:ext uri="{FF2B5EF4-FFF2-40B4-BE49-F238E27FC236}">
                  <a16:creationId xmlns:a16="http://schemas.microsoft.com/office/drawing/2014/main" id="{777A85FC-3FB6-4462-A197-A0B7910CB09D}"/>
                </a:ext>
              </a:extLst>
            </p:cNvPr>
            <p:cNvSpPr txBox="1">
              <a:spLocks/>
            </p:cNvSpPr>
            <p:nvPr/>
          </p:nvSpPr>
          <p:spPr>
            <a:xfrm>
              <a:off x="1976535" y="2471042"/>
              <a:ext cx="7271396" cy="822960"/>
            </a:xfrm>
            <a:prstGeom prst="rect">
              <a:avLst/>
            </a:prstGeom>
          </p:spPr>
          <p:txBody>
            <a:bodyPr/>
            <a:lstStyle>
              <a:lvl1pPr marL="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800" b="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57150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600" b="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089025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400" b="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774825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117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defTabSz="914400"/>
              <a:r>
                <a:rPr lang="en-US" sz="4800" kern="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HORIZONS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A23501-54E0-4641-83B1-B6EF74C4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8320" y="2471042"/>
              <a:ext cx="731258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23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e : meta::</a:t>
            </a:r>
            <a:r>
              <a:rPr lang="en-US" sz="2000" dirty="0" err="1"/>
              <a:t>members_of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C000"/>
                </a:solidFill>
              </a:rPr>
              <a:t>^T</a:t>
            </a:r>
            <a:r>
              <a:rPr lang="en-US" sz="2000" dirty="0"/>
              <a:t>))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90838A-E95C-462D-BC9A-7B11878911E4}"/>
              </a:ext>
            </a:extLst>
          </p:cNvPr>
          <p:cNvSpPr/>
          <p:nvPr/>
        </p:nvSpPr>
        <p:spPr>
          <a:xfrm>
            <a:off x="6662058" y="3005228"/>
            <a:ext cx="2622620" cy="144619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^</a:t>
            </a:r>
            <a:r>
              <a:rPr lang="en-US" i="1" dirty="0"/>
              <a:t>name-or-postfix-expr</a:t>
            </a:r>
          </a:p>
          <a:p>
            <a:pPr algn="ctr"/>
            <a:endParaRPr lang="en-US" i="1" dirty="0"/>
          </a:p>
          <a:p>
            <a:pPr algn="ctr"/>
            <a:r>
              <a:rPr lang="en-US" dirty="0"/>
              <a:t>The reify operator.</a:t>
            </a:r>
          </a:p>
          <a:p>
            <a:pPr algn="ctr"/>
            <a:r>
              <a:rPr lang="en-US" dirty="0"/>
              <a:t>entity -&gt; reflection</a:t>
            </a:r>
          </a:p>
        </p:txBody>
      </p:sp>
    </p:spTree>
    <p:extLst>
      <p:ext uri="{BB962C8B-B14F-4D97-AF65-F5344CB8AC3E}">
        <p14:creationId xmlns:p14="http://schemas.microsoft.com/office/powerpoint/2010/main" val="331372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b="1" dirty="0" err="1">
                <a:solidFill>
                  <a:srgbClr val="FFC000"/>
                </a:solidFill>
              </a:rPr>
              <a:t>constexpr</a:t>
            </a:r>
            <a:r>
              <a:rPr lang="en-US" sz="2000" b="1" dirty="0">
                <a:solidFill>
                  <a:srgbClr val="FFC000"/>
                </a:solidFill>
              </a:rPr>
              <a:t> meta::info e</a:t>
            </a:r>
            <a:r>
              <a:rPr lang="en-US" sz="2000" dirty="0"/>
              <a:t> : meta::</a:t>
            </a:r>
            <a:r>
              <a:rPr lang="en-US" sz="2000" dirty="0" err="1"/>
              <a:t>members_of</a:t>
            </a:r>
            <a:r>
              <a:rPr lang="en-US" sz="2000" dirty="0"/>
              <a:t>(^T))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CA254-D17E-25B0-11F6-F3F023C21FC6}"/>
              </a:ext>
            </a:extLst>
          </p:cNvPr>
          <p:cNvSpPr/>
          <p:nvPr/>
        </p:nvSpPr>
        <p:spPr>
          <a:xfrm>
            <a:off x="2626707" y="3005228"/>
            <a:ext cx="3396342" cy="893534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std::meta::info</a:t>
            </a:r>
            <a:r>
              <a:rPr lang="en-US" dirty="0"/>
              <a:t> is the type for reflection objects.</a:t>
            </a:r>
          </a:p>
        </p:txBody>
      </p:sp>
    </p:spTree>
    <p:extLst>
      <p:ext uri="{BB962C8B-B14F-4D97-AF65-F5344CB8AC3E}">
        <p14:creationId xmlns:p14="http://schemas.microsoft.com/office/powerpoint/2010/main" val="380763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e : </a:t>
            </a:r>
            <a:r>
              <a:rPr lang="en-US" sz="2000" b="1" dirty="0">
                <a:solidFill>
                  <a:srgbClr val="FFC000"/>
                </a:solidFill>
              </a:rPr>
              <a:t>meta::</a:t>
            </a:r>
            <a:r>
              <a:rPr lang="en-US" sz="2000" b="1" dirty="0" err="1">
                <a:solidFill>
                  <a:srgbClr val="FFC000"/>
                </a:solidFill>
              </a:rPr>
              <a:t>members_of</a:t>
            </a:r>
            <a:r>
              <a:rPr lang="en-US" sz="2000" b="1" dirty="0">
                <a:solidFill>
                  <a:srgbClr val="FFC000"/>
                </a:solidFill>
              </a:rPr>
              <a:t>(</a:t>
            </a:r>
            <a:r>
              <a:rPr lang="en-US" sz="2000" dirty="0"/>
              <a:t>^T</a:t>
            </a:r>
            <a:r>
              <a:rPr lang="en-US" sz="2000" b="1" dirty="0">
                <a:solidFill>
                  <a:srgbClr val="FFC000"/>
                </a:solidFill>
              </a:rPr>
              <a:t>)</a:t>
            </a:r>
            <a:r>
              <a:rPr lang="en-US" sz="2000" dirty="0"/>
              <a:t>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62C46-3480-2B00-1FC5-C7CD312DB799}"/>
              </a:ext>
            </a:extLst>
          </p:cNvPr>
          <p:cNvSpPr/>
          <p:nvPr/>
        </p:nvSpPr>
        <p:spPr>
          <a:xfrm>
            <a:off x="5912522" y="3005227"/>
            <a:ext cx="3396342" cy="123517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Reflections can be manipulated and transformed like any C++ objects.</a:t>
            </a:r>
          </a:p>
        </p:txBody>
      </p:sp>
    </p:spTree>
    <p:extLst>
      <p:ext uri="{BB962C8B-B14F-4D97-AF65-F5344CB8AC3E}">
        <p14:creationId xmlns:p14="http://schemas.microsoft.com/office/powerpoint/2010/main" val="192067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</a:t>
            </a:r>
            <a:r>
              <a:rPr lang="en-US" sz="2000" b="1" dirty="0">
                <a:solidFill>
                  <a:srgbClr val="FFC000"/>
                </a:solidFill>
              </a:rPr>
              <a:t>template for</a:t>
            </a:r>
            <a:r>
              <a:rPr lang="en-US" sz="2000" dirty="0"/>
              <a:t> (</a:t>
            </a:r>
            <a:r>
              <a:rPr lang="en-US" sz="2000" dirty="0" err="1"/>
              <a:t>constexpr</a:t>
            </a:r>
            <a:r>
              <a:rPr lang="en-US" sz="2000" dirty="0"/>
              <a:t> meta::info e : meta::</a:t>
            </a:r>
            <a:r>
              <a:rPr lang="en-US" sz="2000" dirty="0" err="1"/>
              <a:t>members_of</a:t>
            </a:r>
            <a:r>
              <a:rPr lang="en-US" sz="2000" dirty="0"/>
              <a:t>(^T))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199882-1174-16B9-360F-6282FDD67DB9}"/>
              </a:ext>
            </a:extLst>
          </p:cNvPr>
          <p:cNvSpPr/>
          <p:nvPr/>
        </p:nvSpPr>
        <p:spPr>
          <a:xfrm>
            <a:off x="641726" y="3295941"/>
            <a:ext cx="2935998" cy="1234440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template for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Compile-time expansion.</a:t>
            </a:r>
          </a:p>
        </p:txBody>
      </p:sp>
    </p:spTree>
    <p:extLst>
      <p:ext uri="{BB962C8B-B14F-4D97-AF65-F5344CB8AC3E}">
        <p14:creationId xmlns:p14="http://schemas.microsoft.com/office/powerpoint/2010/main" val="225805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e : meta::</a:t>
            </a:r>
            <a:r>
              <a:rPr lang="en-US" sz="2000" dirty="0" err="1"/>
              <a:t>members_of</a:t>
            </a:r>
            <a:r>
              <a:rPr lang="en-US" sz="2000" dirty="0"/>
              <a:t>(^T))</a:t>
            </a:r>
          </a:p>
          <a:p>
            <a:r>
              <a:rPr lang="en-US" sz="2000" dirty="0"/>
              <a:t>    if (</a:t>
            </a:r>
            <a:r>
              <a:rPr lang="en-US" sz="2000" b="1" dirty="0">
                <a:solidFill>
                  <a:srgbClr val="FFC000"/>
                </a:solidFill>
              </a:rPr>
              <a:t>[:e:]</a:t>
            </a:r>
            <a:r>
              <a:rPr lang="en-US" sz="2000" dirty="0"/>
              <a:t>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A23D-BE97-4EB9-B311-29A4CC4B07D3}"/>
              </a:ext>
            </a:extLst>
          </p:cNvPr>
          <p:cNvSpPr/>
          <p:nvPr/>
        </p:nvSpPr>
        <p:spPr>
          <a:xfrm>
            <a:off x="1481298" y="3595768"/>
            <a:ext cx="2692958" cy="144619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latin typeface="Consolas" panose="020B0609020204030204" pitchFamily="49" charset="0"/>
              </a:rPr>
              <a:t>[:</a:t>
            </a:r>
            <a:r>
              <a:rPr lang="en-US" i="1" dirty="0"/>
              <a:t>reflection</a:t>
            </a:r>
            <a:r>
              <a:rPr lang="en-US" dirty="0">
                <a:latin typeface="Consolas" panose="020B0609020204030204" pitchFamily="49" charset="0"/>
              </a:rPr>
              <a:t>:]</a:t>
            </a:r>
            <a:endParaRPr lang="en-US" i="1" dirty="0">
              <a:latin typeface="Consolas" panose="020B0609020204030204" pitchFamily="49" charset="0"/>
            </a:endParaRPr>
          </a:p>
          <a:p>
            <a:pPr algn="ctr"/>
            <a:endParaRPr lang="en-US" i="1" dirty="0"/>
          </a:p>
          <a:p>
            <a:pPr algn="ctr"/>
            <a:r>
              <a:rPr lang="en-US" dirty="0"/>
              <a:t>The splice operator.</a:t>
            </a:r>
          </a:p>
          <a:p>
            <a:pPr algn="ctr"/>
            <a:r>
              <a:rPr lang="en-US" dirty="0"/>
              <a:t>reflection -&gt; entity</a:t>
            </a:r>
          </a:p>
        </p:txBody>
      </p:sp>
    </p:spTree>
    <p:extLst>
      <p:ext uri="{BB962C8B-B14F-4D97-AF65-F5344CB8AC3E}">
        <p14:creationId xmlns:p14="http://schemas.microsoft.com/office/powerpoint/2010/main" val="154956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e : meta::</a:t>
            </a:r>
            <a:r>
              <a:rPr lang="en-US" sz="2000" dirty="0" err="1"/>
              <a:t>members_of</a:t>
            </a:r>
            <a:r>
              <a:rPr lang="en-US" sz="2000" dirty="0"/>
              <a:t>(^T))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</a:t>
            </a:r>
            <a:r>
              <a:rPr lang="en-US" sz="2000" b="1" dirty="0">
                <a:solidFill>
                  <a:srgbClr val="FFC000"/>
                </a:solidFill>
              </a:rPr>
              <a:t>meta::</a:t>
            </a:r>
            <a:r>
              <a:rPr lang="en-US" sz="2000" b="1" dirty="0" err="1">
                <a:solidFill>
                  <a:srgbClr val="FFC000"/>
                </a:solidFill>
              </a:rPr>
              <a:t>name_of</a:t>
            </a:r>
            <a:r>
              <a:rPr lang="en-US" sz="2000" b="1" dirty="0">
                <a:solidFill>
                  <a:srgbClr val="FFC000"/>
                </a:solidFill>
              </a:rPr>
              <a:t>(</a:t>
            </a:r>
            <a:r>
              <a:rPr lang="en-US" sz="2000" dirty="0"/>
              <a:t>e</a:t>
            </a:r>
            <a:r>
              <a:rPr lang="en-US" sz="2000" b="1" dirty="0">
                <a:solidFill>
                  <a:srgbClr val="FFC000"/>
                </a:solidFill>
              </a:rPr>
              <a:t>)</a:t>
            </a:r>
            <a:r>
              <a:rPr lang="en-US" sz="2000" dirty="0"/>
              <a:t>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3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23E5E-E7B9-405D-8B93-71D8B019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H, </a:t>
            </a:r>
            <a:r>
              <a:rPr lang="en-US" sz="2000" dirty="0" err="1"/>
              <a:t>typename</a:t>
            </a:r>
            <a:r>
              <a:rPr lang="en-US" sz="2000" dirty="0"/>
              <a:t> T&gt;</a:t>
            </a:r>
          </a:p>
          <a:p>
            <a:r>
              <a:rPr lang="en-US" sz="2000" dirty="0"/>
              <a:t>bool </a:t>
            </a:r>
            <a:r>
              <a:rPr lang="en-US" sz="2000" dirty="0" err="1"/>
              <a:t>hash_append</a:t>
            </a:r>
            <a:r>
              <a:rPr lang="en-US" sz="2000" dirty="0"/>
              <a:t>(H&amp; hasher, T const&amp; t)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constexpr</a:t>
            </a:r>
            <a:r>
              <a:rPr lang="en-US" sz="2000" dirty="0"/>
              <a:t> meta::info </a:t>
            </a:r>
            <a:r>
              <a:rPr lang="en-US" sz="2000" dirty="0" err="1"/>
              <a:t>data_members</a:t>
            </a:r>
            <a:r>
              <a:rPr lang="en-US" sz="2000" dirty="0"/>
              <a:t> =</a:t>
            </a:r>
          </a:p>
          <a:p>
            <a:r>
              <a:rPr lang="en-US" sz="2000" dirty="0"/>
              <a:t>    meta::</a:t>
            </a:r>
            <a:r>
              <a:rPr lang="en-US" sz="2000" dirty="0" err="1"/>
              <a:t>members_of</a:t>
            </a:r>
            <a:r>
              <a:rPr lang="en-US" sz="2000" dirty="0"/>
              <a:t>(^T, meta::</a:t>
            </a:r>
            <a:r>
              <a:rPr lang="en-US" sz="2000" dirty="0" err="1"/>
              <a:t>is_nonstatic_data_member</a:t>
            </a:r>
            <a:r>
              <a:rPr lang="en-US" sz="2000" dirty="0"/>
              <a:t>);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member : </a:t>
            </a:r>
            <a:r>
              <a:rPr lang="en-US" sz="2000" dirty="0" err="1"/>
              <a:t>data_members</a:t>
            </a:r>
            <a:r>
              <a:rPr lang="en-US" sz="2000" dirty="0"/>
              <a:t>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hash_append</a:t>
            </a:r>
            <a:r>
              <a:rPr lang="en-US" sz="2000" dirty="0"/>
              <a:t>(hasher, t.[:member:]);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23E5E-E7B9-405D-8B93-71D8B019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template &lt;</a:t>
            </a:r>
            <a:r>
              <a:rPr lang="en-US" sz="2000" dirty="0" err="1">
                <a:latin typeface="Consolas" panose="020B0609020204030204" pitchFamily="49" charset="0"/>
              </a:rPr>
              <a:t>typename</a:t>
            </a:r>
            <a:r>
              <a:rPr lang="en-US" sz="2000" dirty="0">
                <a:latin typeface="Consolas" panose="020B0609020204030204" pitchFamily="49" charset="0"/>
              </a:rPr>
              <a:t> T&gt; requires </a:t>
            </a:r>
            <a:r>
              <a:rPr lang="en-US" sz="2000" dirty="0" err="1"/>
              <a:t>is_class</a:t>
            </a:r>
            <a:r>
              <a:rPr lang="en-US" sz="2000" dirty="0"/>
              <a:t>&lt;T&gt;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struct traced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private: T payload_;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template for (</a:t>
            </a:r>
            <a:r>
              <a:rPr lang="en-US" sz="2000" dirty="0" err="1">
                <a:latin typeface="Consolas" panose="020B0609020204030204" pitchFamily="49" charset="0"/>
              </a:rPr>
              <a:t>constexpr</a:t>
            </a:r>
            <a:r>
              <a:rPr lang="en-US" sz="2000" dirty="0">
                <a:latin typeface="Consolas" panose="020B0609020204030204" pitchFamily="49" charset="0"/>
              </a:rPr>
              <a:t> auto e : </a:t>
            </a:r>
            <a:r>
              <a:rPr lang="en-US" sz="2000" dirty="0" err="1">
                <a:latin typeface="Consolas" panose="020B0609020204030204" pitchFamily="49" charset="0"/>
              </a:rPr>
              <a:t>member_functions_of</a:t>
            </a:r>
            <a:r>
              <a:rPr lang="en-US" sz="2000" dirty="0">
                <a:latin typeface="Consolas" panose="020B0609020204030204" pitchFamily="49" charset="0"/>
              </a:rPr>
              <a:t>(^T))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[:</a:t>
            </a:r>
            <a:r>
              <a:rPr lang="en-US" sz="2000" dirty="0" err="1">
                <a:latin typeface="Consolas" panose="020B0609020204030204" pitchFamily="49" charset="0"/>
              </a:rPr>
              <a:t>protection_of</a:t>
            </a:r>
            <a:r>
              <a:rPr lang="en-US" sz="2000" dirty="0">
                <a:latin typeface="Consolas" panose="020B0609020204030204" pitchFamily="49" charset="0"/>
              </a:rPr>
              <a:t>(e):]: [:</a:t>
            </a:r>
            <a:r>
              <a:rPr lang="en-US" sz="2000" dirty="0" err="1">
                <a:latin typeface="Consolas" panose="020B0609020204030204" pitchFamily="49" charset="0"/>
              </a:rPr>
              <a:t>attributes_of</a:t>
            </a:r>
            <a:r>
              <a:rPr lang="en-US" sz="2000" dirty="0">
                <a:latin typeface="Consolas" panose="020B0609020204030204" pitchFamily="49" charset="0"/>
              </a:rPr>
              <a:t>(e):]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[:</a:t>
            </a:r>
            <a:r>
              <a:rPr lang="en-US" sz="2000" dirty="0" err="1">
                <a:latin typeface="Consolas" panose="020B0609020204030204" pitchFamily="49" charset="0"/>
              </a:rPr>
              <a:t>return_of</a:t>
            </a:r>
            <a:r>
              <a:rPr lang="en-US" sz="2000" dirty="0">
                <a:latin typeface="Consolas" panose="020B0609020204030204" pitchFamily="49" charset="0"/>
              </a:rPr>
              <a:t>(e):] [:</a:t>
            </a:r>
            <a:r>
              <a:rPr lang="en-US" sz="2000" dirty="0" err="1">
                <a:latin typeface="Consolas" panose="020B0609020204030204" pitchFamily="49" charset="0"/>
              </a:rPr>
              <a:t>name_of</a:t>
            </a:r>
            <a:r>
              <a:rPr lang="en-US" sz="2000" dirty="0">
                <a:latin typeface="Consolas" panose="020B0609020204030204" pitchFamily="49" charset="0"/>
              </a:rPr>
              <a:t>(e):]([:</a:t>
            </a:r>
            <a:r>
              <a:rPr lang="en-US" sz="2000" dirty="0" err="1">
                <a:latin typeface="Consolas" panose="020B0609020204030204" pitchFamily="49" charset="0"/>
              </a:rPr>
              <a:t>parameters_of</a:t>
            </a:r>
            <a:r>
              <a:rPr lang="en-US" sz="2000" dirty="0">
                <a:latin typeface="Consolas" panose="020B0609020204030204" pitchFamily="49" charset="0"/>
              </a:rPr>
              <a:t>(e):])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</a:t>
            </a:r>
            <a:r>
              <a:rPr lang="en-US" sz="2000" dirty="0">
                <a:latin typeface="Consolas" panose="020B0609020204030204" pitchFamily="49" charset="0"/>
              </a:rPr>
              <a:t>[:</a:t>
            </a:r>
            <a:r>
              <a:rPr lang="en-US" sz="2000" dirty="0" err="1">
                <a:latin typeface="Consolas" panose="020B0609020204030204" pitchFamily="49" charset="0"/>
              </a:rPr>
              <a:t>qualifiers_of</a:t>
            </a:r>
            <a:r>
              <a:rPr lang="en-US" sz="2000" dirty="0">
                <a:latin typeface="Consolas" panose="020B0609020204030204" pitchFamily="49" charset="0"/>
              </a:rPr>
              <a:t>(e):]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  print(</a:t>
            </a:r>
            <a:r>
              <a:rPr lang="en-US" sz="2000" dirty="0"/>
              <a:t>"</a:t>
            </a:r>
            <a:r>
              <a:rPr lang="en-US" sz="2000" dirty="0">
                <a:latin typeface="Consolas" panose="020B0609020204030204" pitchFamily="49" charset="0"/>
              </a:rPr>
              <a:t>Calling {}\n</a:t>
            </a:r>
            <a:r>
              <a:rPr lang="en-US" sz="2000" dirty="0"/>
              <a:t>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name_of</a:t>
            </a:r>
            <a:r>
              <a:rPr lang="en-US" sz="2000" dirty="0"/>
              <a:t>(e))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  return payload_.[:e:](forward&lt;[:</a:t>
            </a:r>
            <a:r>
              <a:rPr lang="en-US" sz="2000" dirty="0" err="1">
                <a:latin typeface="Consolas" panose="020B0609020204030204" pitchFamily="49" charset="0"/>
              </a:rPr>
              <a:t>parameter_types_of</a:t>
            </a:r>
            <a:r>
              <a:rPr lang="en-US" sz="2000" dirty="0">
                <a:latin typeface="Consolas" panose="020B0609020204030204" pitchFamily="49" charset="0"/>
              </a:rPr>
              <a:t>(e):]&gt;(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</a:t>
            </a:r>
            <a:r>
              <a:rPr lang="en-US" sz="2000" dirty="0">
                <a:latin typeface="Consolas" panose="020B0609020204030204" pitchFamily="49" charset="0"/>
              </a:rPr>
              <a:t>[:</a:t>
            </a:r>
            <a:r>
              <a:rPr lang="en-US" sz="2000" dirty="0" err="1">
                <a:latin typeface="Consolas" panose="020B0609020204030204" pitchFamily="49" charset="0"/>
              </a:rPr>
              <a:t>parameter_names_of</a:t>
            </a:r>
            <a:r>
              <a:rPr lang="en-US" sz="2000" dirty="0">
                <a:latin typeface="Consolas" panose="020B0609020204030204" pitchFamily="49" charset="0"/>
              </a:rPr>
              <a:t>(e):])...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3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E23E5E-E7B9-405D-8B93-71D8B019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template &lt;</a:t>
            </a:r>
            <a:r>
              <a:rPr lang="en-US" sz="2000" dirty="0" err="1">
                <a:latin typeface="Consolas" panose="020B0609020204030204" pitchFamily="49" charset="0"/>
              </a:rPr>
              <a:t>typename</a:t>
            </a:r>
            <a:r>
              <a:rPr lang="en-US" sz="2000" dirty="0">
                <a:latin typeface="Consolas" panose="020B0609020204030204" pitchFamily="49" charset="0"/>
              </a:rPr>
              <a:t> T&gt; requires </a:t>
            </a:r>
            <a:r>
              <a:rPr lang="en-US" sz="2000" dirty="0" err="1"/>
              <a:t>is_class</a:t>
            </a:r>
            <a:r>
              <a:rPr lang="en-US" sz="2000" dirty="0"/>
              <a:t>&lt;T&gt;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struct traced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private: T payload_;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template for (</a:t>
            </a:r>
            <a:r>
              <a:rPr lang="en-US" sz="2000" dirty="0" err="1">
                <a:latin typeface="Consolas" panose="020B0609020204030204" pitchFamily="49" charset="0"/>
              </a:rPr>
              <a:t>constexpr</a:t>
            </a:r>
            <a:r>
              <a:rPr lang="en-US" sz="2000" dirty="0">
                <a:latin typeface="Consolas" panose="020B0609020204030204" pitchFamily="49" charset="0"/>
              </a:rPr>
              <a:t> auto e : </a:t>
            </a:r>
            <a:r>
              <a:rPr lang="en-US" sz="2000" dirty="0" err="1">
                <a:latin typeface="Consolas" panose="020B0609020204030204" pitchFamily="49" charset="0"/>
              </a:rPr>
              <a:t>member_functions_of</a:t>
            </a:r>
            <a:r>
              <a:rPr lang="en-US" sz="2000" dirty="0">
                <a:latin typeface="Consolas" panose="020B0609020204030204" pitchFamily="49" charset="0"/>
              </a:rPr>
              <a:t>(^T))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[:</a:t>
            </a:r>
            <a:r>
              <a:rPr lang="en-US" sz="2000" dirty="0" err="1">
                <a:latin typeface="Consolas" panose="020B0609020204030204" pitchFamily="49" charset="0"/>
              </a:rPr>
              <a:t>protection_of</a:t>
            </a:r>
            <a:r>
              <a:rPr lang="en-US" sz="2000" dirty="0">
                <a:latin typeface="Consolas" panose="020B0609020204030204" pitchFamily="49" charset="0"/>
              </a:rPr>
              <a:t>(e):]: [:</a:t>
            </a:r>
            <a:r>
              <a:rPr lang="en-US" sz="2000" dirty="0" err="1">
                <a:latin typeface="Consolas" panose="020B0609020204030204" pitchFamily="49" charset="0"/>
              </a:rPr>
              <a:t>attributes_of</a:t>
            </a:r>
            <a:r>
              <a:rPr lang="en-US" sz="2000" dirty="0">
                <a:latin typeface="Consolas" panose="020B0609020204030204" pitchFamily="49" charset="0"/>
              </a:rPr>
              <a:t>(e):]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[:</a:t>
            </a:r>
            <a:r>
              <a:rPr lang="en-US" sz="2000" dirty="0" err="1">
                <a:latin typeface="Consolas" panose="020B0609020204030204" pitchFamily="49" charset="0"/>
              </a:rPr>
              <a:t>return_of</a:t>
            </a:r>
            <a:r>
              <a:rPr lang="en-US" sz="2000" dirty="0">
                <a:latin typeface="Consolas" panose="020B0609020204030204" pitchFamily="49" charset="0"/>
              </a:rPr>
              <a:t>(e):] [:</a:t>
            </a:r>
            <a:r>
              <a:rPr lang="en-US" sz="2000" dirty="0" err="1">
                <a:latin typeface="Consolas" panose="020B0609020204030204" pitchFamily="49" charset="0"/>
              </a:rPr>
              <a:t>name_of</a:t>
            </a:r>
            <a:r>
              <a:rPr lang="en-US" sz="2000" dirty="0">
                <a:latin typeface="Consolas" panose="020B0609020204030204" pitchFamily="49" charset="0"/>
              </a:rPr>
              <a:t>(e):]([:</a:t>
            </a:r>
            <a:r>
              <a:rPr lang="en-US" sz="2000" dirty="0" err="1">
                <a:latin typeface="Consolas" panose="020B0609020204030204" pitchFamily="49" charset="0"/>
              </a:rPr>
              <a:t>parameters_of</a:t>
            </a:r>
            <a:r>
              <a:rPr lang="en-US" sz="2000" dirty="0">
                <a:latin typeface="Consolas" panose="020B0609020204030204" pitchFamily="49" charset="0"/>
              </a:rPr>
              <a:t>(e):])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</a:t>
            </a:r>
            <a:r>
              <a:rPr lang="en-US" sz="2000" dirty="0">
                <a:latin typeface="Consolas" panose="020B0609020204030204" pitchFamily="49" charset="0"/>
              </a:rPr>
              <a:t>[:</a:t>
            </a:r>
            <a:r>
              <a:rPr lang="en-US" sz="2000" dirty="0" err="1">
                <a:latin typeface="Consolas" panose="020B0609020204030204" pitchFamily="49" charset="0"/>
              </a:rPr>
              <a:t>qualifiers_of</a:t>
            </a:r>
            <a:r>
              <a:rPr lang="en-US" sz="2000" dirty="0">
                <a:latin typeface="Consolas" panose="020B0609020204030204" pitchFamily="49" charset="0"/>
              </a:rPr>
              <a:t>(e):]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  print(</a:t>
            </a:r>
            <a:r>
              <a:rPr lang="en-US" sz="2000" dirty="0"/>
              <a:t>"</a:t>
            </a:r>
            <a:r>
              <a:rPr lang="en-US" sz="2000" dirty="0">
                <a:latin typeface="Consolas" panose="020B0609020204030204" pitchFamily="49" charset="0"/>
              </a:rPr>
              <a:t>Calling {}\n</a:t>
            </a:r>
            <a:r>
              <a:rPr lang="en-US" sz="2000" dirty="0"/>
              <a:t>"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name_of</a:t>
            </a:r>
            <a:r>
              <a:rPr lang="en-US" sz="2000" dirty="0"/>
              <a:t>(e))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  return payload_.[:e:](forward&lt;[:</a:t>
            </a:r>
            <a:r>
              <a:rPr lang="en-US" sz="2000" dirty="0" err="1">
                <a:latin typeface="Consolas" panose="020B0609020204030204" pitchFamily="49" charset="0"/>
              </a:rPr>
              <a:t>parameter_types_of</a:t>
            </a:r>
            <a:r>
              <a:rPr lang="en-US" sz="2000" dirty="0">
                <a:latin typeface="Consolas" panose="020B0609020204030204" pitchFamily="49" charset="0"/>
              </a:rPr>
              <a:t>(e):]&gt;(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  </a:t>
            </a:r>
            <a:r>
              <a:rPr lang="en-US" sz="2000" dirty="0">
                <a:latin typeface="Consolas" panose="020B0609020204030204" pitchFamily="49" charset="0"/>
              </a:rPr>
              <a:t>[:</a:t>
            </a:r>
            <a:r>
              <a:rPr lang="en-US" sz="2000" dirty="0" err="1">
                <a:latin typeface="Consolas" panose="020B0609020204030204" pitchFamily="49" charset="0"/>
              </a:rPr>
              <a:t>parameter_names_of</a:t>
            </a:r>
            <a:r>
              <a:rPr lang="en-US" sz="2000" dirty="0">
                <a:latin typeface="Consolas" panose="020B0609020204030204" pitchFamily="49" charset="0"/>
              </a:rPr>
              <a:t>(e):])...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      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8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D7D53-07D9-4AF2-9929-199242F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1610639"/>
            <a:ext cx="9976104" cy="769441"/>
          </a:xfrm>
        </p:spPr>
        <p:txBody>
          <a:bodyPr/>
          <a:lstStyle/>
          <a:p>
            <a:r>
              <a:rPr lang="en-US" dirty="0"/>
              <a:t>Selection in C++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13048-302C-41C2-A11D-881450CFF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BA72C-ADB2-4802-B400-789A30F030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0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9BA1-AB1D-48B4-BE1D-50713DEC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C++23 is coming!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196-A018-4200-9122-E674C0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182" y="1170859"/>
            <a:ext cx="4671808" cy="4457506"/>
          </a:xfrm>
        </p:spPr>
        <p:txBody>
          <a:bodyPr/>
          <a:lstStyle/>
          <a:p>
            <a:pPr indent="-457200"/>
            <a:r>
              <a:rPr lang="en-US" sz="3200" dirty="0"/>
              <a:t>More ranges</a:t>
            </a:r>
          </a:p>
          <a:p>
            <a:pPr indent="-457200"/>
            <a:r>
              <a:rPr lang="en-US" sz="3200" dirty="0"/>
              <a:t>Formatted output</a:t>
            </a:r>
          </a:p>
          <a:p>
            <a:pPr indent="-457200"/>
            <a:r>
              <a:rPr lang="en-US" sz="3200" dirty="0" err="1">
                <a:latin typeface="Consolas" panose="020B0609020204030204" pitchFamily="49" charset="0"/>
              </a:rPr>
              <a:t>mdspan</a:t>
            </a:r>
            <a:endParaRPr lang="en-US" sz="3200" dirty="0">
              <a:latin typeface="Consolas" panose="020B0609020204030204" pitchFamily="49" charset="0"/>
            </a:endParaRPr>
          </a:p>
          <a:p>
            <a:pPr indent="-457200"/>
            <a:r>
              <a:rPr lang="en-US" sz="3200" dirty="0">
                <a:latin typeface="Consolas" panose="020B0609020204030204" pitchFamily="49" charset="0"/>
              </a:rPr>
              <a:t>expected</a:t>
            </a:r>
          </a:p>
          <a:p>
            <a:pPr indent="-457200"/>
            <a:r>
              <a:rPr lang="en-US" sz="3200" dirty="0">
                <a:latin typeface="Consolas" panose="020B0609020204030204" pitchFamily="49" charset="0"/>
              </a:rPr>
              <a:t>import std</a:t>
            </a:r>
          </a:p>
          <a:p>
            <a:pPr indent="-457200"/>
            <a:r>
              <a:rPr lang="en-US" sz="3200" dirty="0"/>
              <a:t>Deducing </a:t>
            </a:r>
            <a:r>
              <a:rPr lang="en-US" sz="3200" dirty="0">
                <a:latin typeface="Consolas" panose="020B0609020204030204" pitchFamily="49" charset="0"/>
              </a:rPr>
              <a:t>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11110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D7D53-07D9-4AF2-9929-199242F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1610639"/>
            <a:ext cx="9976104" cy="769441"/>
          </a:xfrm>
        </p:spPr>
        <p:txBody>
          <a:bodyPr/>
          <a:lstStyle/>
          <a:p>
            <a:r>
              <a:rPr lang="en-US" dirty="0"/>
              <a:t>Selection in C++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161CC-8774-4501-9A9D-F679D77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92" y="2639204"/>
            <a:ext cx="9375788" cy="1520814"/>
          </a:xfrm>
        </p:spPr>
        <p:txBody>
          <a:bodyPr anchor="t" anchorCtr="0"/>
          <a:lstStyle/>
          <a:p>
            <a:r>
              <a:rPr lang="en-US" sz="2200" dirty="0">
                <a:latin typeface="Consolas" panose="020B0609020204030204" pitchFamily="49" charset="0"/>
              </a:rPr>
              <a:t>switch</a:t>
            </a:r>
            <a:r>
              <a:rPr lang="en-US" sz="2200" dirty="0"/>
              <a:t>: Operates on a single integral value. Often too limited.</a:t>
            </a:r>
          </a:p>
          <a:p>
            <a:endParaRPr lang="en-US" sz="2200" dirty="0"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13048-302C-41C2-A11D-881450CFF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BA72C-ADB2-4802-B400-789A30F030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6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D7D53-07D9-4AF2-9929-199242F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1610639"/>
            <a:ext cx="9976104" cy="769441"/>
          </a:xfrm>
        </p:spPr>
        <p:txBody>
          <a:bodyPr/>
          <a:lstStyle/>
          <a:p>
            <a:r>
              <a:rPr lang="en-US" dirty="0"/>
              <a:t>Selection in C++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161CC-8774-4501-9A9D-F679D77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92" y="2639204"/>
            <a:ext cx="9375788" cy="1520814"/>
          </a:xfrm>
        </p:spPr>
        <p:txBody>
          <a:bodyPr anchor="t" anchorCtr="0"/>
          <a:lstStyle/>
          <a:p>
            <a:r>
              <a:rPr lang="en-US" sz="2200" dirty="0">
                <a:latin typeface="Consolas" panose="020B0609020204030204" pitchFamily="49" charset="0"/>
              </a:rPr>
              <a:t>switch</a:t>
            </a:r>
            <a:r>
              <a:rPr lang="en-US" sz="2200" dirty="0"/>
              <a:t>: Operates on a single integral value. Often too limited.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if</a:t>
            </a:r>
            <a:r>
              <a:rPr lang="en-US" sz="2200" dirty="0"/>
              <a:t>: Operates on arbitrary Boolean expressions. Often too complex.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13048-302C-41C2-A11D-881450CFF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BA72C-ADB2-4802-B400-789A30F030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8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D7D53-07D9-4AF2-9929-199242F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1610639"/>
            <a:ext cx="9976104" cy="769441"/>
          </a:xfrm>
        </p:spPr>
        <p:txBody>
          <a:bodyPr/>
          <a:lstStyle/>
          <a:p>
            <a:r>
              <a:rPr lang="en-US" dirty="0"/>
              <a:t>Selection in C++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161CC-8774-4501-9A9D-F679D77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92" y="2639204"/>
            <a:ext cx="9375788" cy="1520814"/>
          </a:xfrm>
        </p:spPr>
        <p:txBody>
          <a:bodyPr anchor="t" anchorCtr="0"/>
          <a:lstStyle/>
          <a:p>
            <a:r>
              <a:rPr lang="en-US" sz="2200" dirty="0">
                <a:latin typeface="Consolas" panose="020B0609020204030204" pitchFamily="49" charset="0"/>
              </a:rPr>
              <a:t>switch</a:t>
            </a:r>
            <a:r>
              <a:rPr lang="en-US" sz="2200" dirty="0"/>
              <a:t>: Operates on a single integral value. Often too limited.</a:t>
            </a:r>
          </a:p>
          <a:p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inspect:</a:t>
            </a:r>
            <a:r>
              <a:rPr lang="en-US" sz="2200" b="1" dirty="0">
                <a:solidFill>
                  <a:srgbClr val="FFC000"/>
                </a:solidFill>
                <a:latin typeface="+mj-lt"/>
              </a:rPr>
              <a:t> Matches values against patterns; binds variables on success.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if</a:t>
            </a:r>
            <a:r>
              <a:rPr lang="en-US" sz="2200" dirty="0"/>
              <a:t>: Operates on arbitrary Boolean expressions. Often too complex.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13048-302C-41C2-A11D-881450CFF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BA72C-ADB2-4802-B400-789A30F030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9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5A2ED-CF14-4D98-9461-9A3F72B5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case 0:  print("got zero"); break;</a:t>
            </a:r>
          </a:p>
          <a:p>
            <a:r>
              <a:rPr lang="en-US" dirty="0"/>
              <a:t>  case 1:  print("got one"); break;</a:t>
            </a:r>
          </a:p>
          <a:p>
            <a:r>
              <a:rPr lang="en-US" dirty="0"/>
              <a:t>  default: print("don't care");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1E67-A52D-4EBE-A2BD-EBBF48115B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inspect (</a:t>
            </a:r>
            <a:r>
              <a:rPr lang="en-US" b="1" dirty="0" err="1">
                <a:solidFill>
                  <a:srgbClr val="FFC000"/>
                </a:solidFill>
              </a:rPr>
              <a:t>i</a:t>
            </a:r>
            <a:r>
              <a:rPr lang="en-US" b="1" dirty="0">
                <a:solidFill>
                  <a:srgbClr val="FFC000"/>
                </a:solidFill>
              </a:rPr>
              <a:t>)</a:t>
            </a:r>
            <a:r>
              <a:rPr lang="en-US" dirty="0"/>
              <a:t> {</a:t>
            </a:r>
          </a:p>
          <a:p>
            <a:r>
              <a:rPr lang="en-US" dirty="0"/>
              <a:t>  0  =&gt; { print("got zero"); }</a:t>
            </a:r>
          </a:p>
          <a:p>
            <a:r>
              <a:rPr lang="en-US" dirty="0"/>
              <a:t>  1  =&gt; { print("got one"); }</a:t>
            </a:r>
          </a:p>
          <a:p>
            <a:r>
              <a:rPr lang="en-US" dirty="0"/>
              <a:t>  __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238C7-0039-43D0-9BAA-D157037D855E}"/>
              </a:ext>
            </a:extLst>
          </p:cNvPr>
          <p:cNvSpPr/>
          <p:nvPr/>
        </p:nvSpPr>
        <p:spPr>
          <a:xfrm>
            <a:off x="5784721" y="2815565"/>
            <a:ext cx="3273884" cy="1304259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inspect (</a:t>
            </a:r>
            <a:r>
              <a:rPr lang="en-US" i="1" dirty="0">
                <a:latin typeface="Consolas" panose="020B0609020204030204" pitchFamily="49" charset="0"/>
              </a:rPr>
              <a:t>expr</a:t>
            </a:r>
            <a:r>
              <a:rPr lang="en-US" dirty="0">
                <a:latin typeface="Consolas" panose="020B0609020204030204" pitchFamily="49" charset="0"/>
              </a:rPr>
              <a:t>) { … }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Expression, not a statement.</a:t>
            </a:r>
          </a:p>
        </p:txBody>
      </p:sp>
    </p:spTree>
    <p:extLst>
      <p:ext uri="{BB962C8B-B14F-4D97-AF65-F5344CB8AC3E}">
        <p14:creationId xmlns:p14="http://schemas.microsoft.com/office/powerpoint/2010/main" val="70273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5A2ED-CF14-4D98-9461-9A3F72B5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case 0:  print("got zero"); break;</a:t>
            </a:r>
          </a:p>
          <a:p>
            <a:r>
              <a:rPr lang="en-US" dirty="0"/>
              <a:t>  case 1:  print("got one"); break;</a:t>
            </a:r>
          </a:p>
          <a:p>
            <a:r>
              <a:rPr lang="en-US" dirty="0"/>
              <a:t>  default: print("don't care");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1E67-A52D-4EBE-A2BD-EBBF48115B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inspect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0</a:t>
            </a:r>
            <a:r>
              <a:rPr lang="en-US" dirty="0"/>
              <a:t>  =&gt; { print("got zero");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dirty="0"/>
              <a:t>  =&gt; { print("got one");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__</a:t>
            </a:r>
            <a:r>
              <a:rPr lang="en-US" dirty="0"/>
              <a:t>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5B430-EA4C-4C6C-B7E3-00CF92BEDF63}"/>
              </a:ext>
            </a:extLst>
          </p:cNvPr>
          <p:cNvSpPr/>
          <p:nvPr/>
        </p:nvSpPr>
        <p:spPr>
          <a:xfrm>
            <a:off x="5784721" y="2815565"/>
            <a:ext cx="3273884" cy="1304259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pattern</a:t>
            </a:r>
            <a:r>
              <a:rPr lang="en-US" dirty="0">
                <a:latin typeface="Consolas" panose="020B0609020204030204" pitchFamily="49" charset="0"/>
              </a:rPr>
              <a:t> =&gt; </a:t>
            </a:r>
            <a:r>
              <a:rPr lang="en-US" i="1" dirty="0"/>
              <a:t>statement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There’s a variety of different patterns available.</a:t>
            </a:r>
          </a:p>
        </p:txBody>
      </p:sp>
    </p:spTree>
    <p:extLst>
      <p:ext uri="{BB962C8B-B14F-4D97-AF65-F5344CB8AC3E}">
        <p14:creationId xmlns:p14="http://schemas.microsoft.com/office/powerpoint/2010/main" val="584619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5A2ED-CF14-4D98-9461-9A3F72B5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case 0:  print("got zero"); break;</a:t>
            </a:r>
          </a:p>
          <a:p>
            <a:r>
              <a:rPr lang="en-US" dirty="0"/>
              <a:t>  case 1:  print("got one"); break;</a:t>
            </a:r>
          </a:p>
          <a:p>
            <a:r>
              <a:rPr lang="en-US" dirty="0"/>
              <a:t>  default: print("don't care");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1E67-A52D-4EBE-A2BD-EBBF48115B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inspect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0</a:t>
            </a:r>
            <a:r>
              <a:rPr lang="en-US" dirty="0"/>
              <a:t>  =&gt; { print("got zero");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dirty="0"/>
              <a:t>  =&gt; { print("got one");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__</a:t>
            </a:r>
            <a:r>
              <a:rPr lang="en-US" dirty="0"/>
              <a:t>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5B430-EA4C-4C6C-B7E3-00CF92BEDF63}"/>
              </a:ext>
            </a:extLst>
          </p:cNvPr>
          <p:cNvSpPr/>
          <p:nvPr/>
        </p:nvSpPr>
        <p:spPr>
          <a:xfrm>
            <a:off x="5784721" y="2815565"/>
            <a:ext cx="3273884" cy="89611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inspect</a:t>
            </a:r>
            <a:r>
              <a:rPr lang="en-US" dirty="0"/>
              <a:t> stops at the first match, not the best match.</a:t>
            </a:r>
          </a:p>
        </p:txBody>
      </p:sp>
    </p:spTree>
    <p:extLst>
      <p:ext uri="{BB962C8B-B14F-4D97-AF65-F5344CB8AC3E}">
        <p14:creationId xmlns:p14="http://schemas.microsoft.com/office/powerpoint/2010/main" val="397497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5A2ED-CF14-4D98-9461-9A3F72B5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case 0:  print("got zero"); break;</a:t>
            </a:r>
          </a:p>
          <a:p>
            <a:r>
              <a:rPr lang="en-US" dirty="0"/>
              <a:t>  case 1:  print("got one"); break;</a:t>
            </a:r>
          </a:p>
          <a:p>
            <a:r>
              <a:rPr lang="en-US" dirty="0"/>
              <a:t>  default: print("don't care");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1E67-A52D-4EBE-A2BD-EBBF48115B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inspect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0</a:t>
            </a:r>
            <a:r>
              <a:rPr lang="en-US" dirty="0"/>
              <a:t>  =&gt; { print("got zero");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dirty="0"/>
              <a:t>  =&gt; { print("got one");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__</a:t>
            </a:r>
            <a:r>
              <a:rPr lang="en-US" dirty="0"/>
              <a:t>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4A9B7-AF25-4768-8B67-53B62C6A7AE1}"/>
              </a:ext>
            </a:extLst>
          </p:cNvPr>
          <p:cNvGrpSpPr/>
          <p:nvPr/>
        </p:nvGrpSpPr>
        <p:grpSpPr>
          <a:xfrm>
            <a:off x="2583180" y="784040"/>
            <a:ext cx="2373201" cy="570730"/>
            <a:chOff x="2583180" y="715460"/>
            <a:chExt cx="2373201" cy="5707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95B430-EA4C-4C6C-B7E3-00CF92BEDF63}"/>
                </a:ext>
              </a:extLst>
            </p:cNvPr>
            <p:cNvSpPr/>
            <p:nvPr/>
          </p:nvSpPr>
          <p:spPr>
            <a:xfrm>
              <a:off x="2583180" y="715460"/>
              <a:ext cx="2279556" cy="57073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Constant patterns.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50A7B3-6E2D-41F7-9995-F5D6C993970E}"/>
                </a:ext>
              </a:extLst>
            </p:cNvPr>
            <p:cNvSpPr/>
            <p:nvPr/>
          </p:nvSpPr>
          <p:spPr>
            <a:xfrm>
              <a:off x="4864941" y="955105"/>
              <a:ext cx="91440" cy="91440"/>
            </a:xfrm>
            <a:prstGeom prst="rect">
              <a:avLst/>
            </a:prstGeom>
            <a:noFill/>
            <a:ln w="38100" cap="rnd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F5EDC-CE19-4D01-93FF-E835CC47EE87}"/>
              </a:ext>
            </a:extLst>
          </p:cNvPr>
          <p:cNvGrpSpPr/>
          <p:nvPr/>
        </p:nvGrpSpPr>
        <p:grpSpPr>
          <a:xfrm>
            <a:off x="2583180" y="2671195"/>
            <a:ext cx="2373201" cy="570730"/>
            <a:chOff x="2583180" y="2800735"/>
            <a:chExt cx="2373201" cy="570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4E42EC-2C10-49A1-8041-D6A25C53099F}"/>
                </a:ext>
              </a:extLst>
            </p:cNvPr>
            <p:cNvSpPr/>
            <p:nvPr/>
          </p:nvSpPr>
          <p:spPr>
            <a:xfrm>
              <a:off x="2583180" y="2800735"/>
              <a:ext cx="2279556" cy="57073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Wildcard pattern.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2BD042-BC2D-40BC-89B0-F9498FFFD6F6}"/>
                </a:ext>
              </a:extLst>
            </p:cNvPr>
            <p:cNvSpPr/>
            <p:nvPr/>
          </p:nvSpPr>
          <p:spPr>
            <a:xfrm>
              <a:off x="4864941" y="3040380"/>
              <a:ext cx="91440" cy="91440"/>
            </a:xfrm>
            <a:prstGeom prst="rect">
              <a:avLst/>
            </a:prstGeom>
            <a:noFill/>
            <a:ln w="38100" cap="rnd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471BDC-DCA6-4271-A0DD-AB12EF44D91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56381" y="1069405"/>
            <a:ext cx="880539" cy="797495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82C457-EBF5-4F01-AF31-B2E4D83D2AF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956381" y="2217420"/>
            <a:ext cx="880539" cy="739140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7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C5A2ED-CF14-4D98-9461-9A3F72B57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case 0:  print("got zero"); break;</a:t>
            </a:r>
          </a:p>
          <a:p>
            <a:r>
              <a:rPr lang="en-US" dirty="0"/>
              <a:t>  case 1:  print("got one"); break;</a:t>
            </a:r>
          </a:p>
          <a:p>
            <a:r>
              <a:rPr lang="en-US" dirty="0"/>
              <a:t>  default: print("don't care");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(s == "foo") {</a:t>
            </a:r>
          </a:p>
          <a:p>
            <a:r>
              <a:rPr lang="en-US" dirty="0"/>
              <a:t>  print("got foo“);</a:t>
            </a:r>
          </a:p>
          <a:p>
            <a:r>
              <a:rPr lang="en-US" dirty="0"/>
              <a:t>} else if (s == "bar") {</a:t>
            </a:r>
          </a:p>
          <a:p>
            <a:r>
              <a:rPr lang="en-US" dirty="0"/>
              <a:t>  print("got bar");</a:t>
            </a:r>
          </a:p>
          <a:p>
            <a:r>
              <a:rPr lang="en-US" dirty="0"/>
              <a:t>} else {</a:t>
            </a:r>
          </a:p>
          <a:p>
            <a:r>
              <a:rPr lang="en-US" dirty="0"/>
              <a:t>  print("don't care");</a:t>
            </a:r>
          </a:p>
          <a:p>
            <a:r>
              <a:rPr lang="en-US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1E67-A52D-4EBE-A2BD-EBBF48115B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inspect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0  =&gt; { print("got zero"); }</a:t>
            </a:r>
          </a:p>
          <a:p>
            <a:r>
              <a:rPr lang="en-US" dirty="0"/>
              <a:t>  1  =&gt; { print("got one"); }</a:t>
            </a:r>
          </a:p>
          <a:p>
            <a:r>
              <a:rPr lang="en-US" dirty="0"/>
              <a:t>  __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inspect (x)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"foo"</a:t>
            </a:r>
            <a:r>
              <a:rPr lang="en-US" dirty="0"/>
              <a:t> =&gt; { print("got foo");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"bar"</a:t>
            </a:r>
            <a:r>
              <a:rPr lang="en-US" dirty="0"/>
              <a:t> =&gt; { print("got bar"); }</a:t>
            </a:r>
          </a:p>
          <a:p>
            <a:r>
              <a:rPr lang="en-US" dirty="0"/>
              <a:t>  __    =&gt; { print("don't care");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18C0C-C86C-44C1-A5DA-D24550B0879B}"/>
              </a:ext>
            </a:extLst>
          </p:cNvPr>
          <p:cNvSpPr/>
          <p:nvPr/>
        </p:nvSpPr>
        <p:spPr>
          <a:xfrm>
            <a:off x="5784721" y="4604506"/>
            <a:ext cx="3365925" cy="89227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Constant patterns</a:t>
            </a:r>
            <a:r>
              <a:rPr lang="en-US" dirty="0"/>
              <a:t> aren’t limited to integrals or </a:t>
            </a:r>
            <a:r>
              <a:rPr lang="en-US" dirty="0" err="1"/>
              <a:t>enums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548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52F06-7B09-452F-B59C-E3FC5899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59" y="543833"/>
            <a:ext cx="8673454" cy="5084534"/>
          </a:xfrm>
        </p:spPr>
        <p:txBody>
          <a:bodyPr/>
          <a:lstStyle/>
          <a:p>
            <a:r>
              <a:rPr lang="en-US" sz="2000" dirty="0"/>
              <a:t>unsigned </a:t>
            </a:r>
            <a:r>
              <a:rPr lang="en-US" sz="2000" dirty="0" err="1"/>
              <a:t>fibonacci</a:t>
            </a:r>
            <a:r>
              <a:rPr lang="en-US" sz="2000" dirty="0"/>
              <a:t>(unsigned n) {</a:t>
            </a:r>
          </a:p>
          <a:p>
            <a:r>
              <a:rPr lang="en-US" sz="2000" dirty="0"/>
              <a:t>  return inspect (n) {</a:t>
            </a:r>
          </a:p>
          <a:p>
            <a:r>
              <a:rPr lang="en-US" sz="2000" dirty="0"/>
              <a:t>    0 =&gt; 0;</a:t>
            </a:r>
          </a:p>
          <a:p>
            <a:r>
              <a:rPr lang="en-US" sz="2000" dirty="0"/>
              <a:t>    1 =&gt; 1;</a:t>
            </a:r>
          </a:p>
          <a:p>
            <a:r>
              <a:rPr lang="en-US" sz="2000" dirty="0"/>
              <a:t>    e if (e &gt; 47) =&gt; { throw </a:t>
            </a:r>
            <a:r>
              <a:rPr lang="en-US" sz="2000" dirty="0" err="1"/>
              <a:t>overflow_error</a:t>
            </a:r>
            <a:r>
              <a:rPr lang="en-US" sz="2000" dirty="0"/>
              <a:t>("too large"); }</a:t>
            </a:r>
          </a:p>
          <a:p>
            <a:r>
              <a:rPr lang="en-US" sz="2000" dirty="0"/>
              <a:t>    a =&gt; </a:t>
            </a:r>
            <a:r>
              <a:rPr lang="en-US" sz="2000" dirty="0" err="1"/>
              <a:t>fibonacci</a:t>
            </a:r>
            <a:r>
              <a:rPr lang="en-US" sz="2000" dirty="0"/>
              <a:t>(a - 1) + </a:t>
            </a:r>
            <a:r>
              <a:rPr lang="en-US" sz="2000" dirty="0" err="1"/>
              <a:t>fibonacci</a:t>
            </a:r>
            <a:r>
              <a:rPr lang="en-US" sz="2000" dirty="0"/>
              <a:t>(a - 2);</a:t>
            </a:r>
          </a:p>
          <a:p>
            <a:r>
              <a:rPr lang="en-US" sz="2000" dirty="0"/>
              <a:t>};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4002D-54FD-470F-A874-A8BD326B1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E1C7D-7103-416C-9D6C-F7A7D35F0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36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52F06-7B09-452F-B59C-E3FC5899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59" y="543833"/>
            <a:ext cx="8673454" cy="5084534"/>
          </a:xfrm>
        </p:spPr>
        <p:txBody>
          <a:bodyPr/>
          <a:lstStyle/>
          <a:p>
            <a:r>
              <a:rPr lang="en-US" sz="2000" dirty="0"/>
              <a:t>unsigned </a:t>
            </a:r>
            <a:r>
              <a:rPr lang="en-US" sz="2000" dirty="0" err="1"/>
              <a:t>fibonacci</a:t>
            </a:r>
            <a:r>
              <a:rPr lang="en-US" sz="2000" dirty="0"/>
              <a:t>(unsigned n) {</a:t>
            </a:r>
          </a:p>
          <a:p>
            <a:r>
              <a:rPr lang="en-US" sz="2000" dirty="0"/>
              <a:t>  return inspect (n) {</a:t>
            </a:r>
          </a:p>
          <a:p>
            <a:r>
              <a:rPr lang="en-US" sz="2000" dirty="0"/>
              <a:t>    0 =&gt; 0;</a:t>
            </a:r>
          </a:p>
          <a:p>
            <a:r>
              <a:rPr lang="en-US" sz="2000" dirty="0"/>
              <a:t>    1 =&gt; 1;</a:t>
            </a:r>
          </a:p>
          <a:p>
            <a:r>
              <a:rPr lang="en-US" sz="2000" dirty="0"/>
              <a:t>    e if (e &gt; 47) =&gt; { throw </a:t>
            </a:r>
            <a:r>
              <a:rPr lang="en-US" sz="2000" dirty="0" err="1"/>
              <a:t>overflow_error</a:t>
            </a:r>
            <a:r>
              <a:rPr lang="en-US" sz="2000" dirty="0"/>
              <a:t>("too large"); }</a:t>
            </a:r>
          </a:p>
          <a:p>
            <a:r>
              <a:rPr lang="en-US" sz="2000" dirty="0"/>
              <a:t>    </a:t>
            </a:r>
            <a:r>
              <a:rPr lang="en-US" sz="2000" b="1" dirty="0">
                <a:solidFill>
                  <a:srgbClr val="FFC000"/>
                </a:solidFill>
              </a:rPr>
              <a:t>a =&gt; </a:t>
            </a:r>
            <a:r>
              <a:rPr lang="en-US" sz="2000" dirty="0" err="1"/>
              <a:t>fibonacci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C000"/>
                </a:solidFill>
              </a:rPr>
              <a:t>a</a:t>
            </a:r>
            <a:r>
              <a:rPr lang="en-US" sz="2000" dirty="0"/>
              <a:t> - 1) + </a:t>
            </a:r>
            <a:r>
              <a:rPr lang="en-US" sz="2000" dirty="0" err="1"/>
              <a:t>fibonacci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C000"/>
                </a:solidFill>
              </a:rPr>
              <a:t>a</a:t>
            </a:r>
            <a:r>
              <a:rPr lang="en-US" sz="2000" dirty="0"/>
              <a:t> - 2);</a:t>
            </a:r>
          </a:p>
          <a:p>
            <a:r>
              <a:rPr lang="en-US" sz="2000" dirty="0"/>
              <a:t>};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4002D-54FD-470F-A874-A8BD326B1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E1C7D-7103-416C-9D6C-F7A7D35F0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654366-DF67-EB45-3D40-FD16BE34008A}"/>
              </a:ext>
            </a:extLst>
          </p:cNvPr>
          <p:cNvSpPr/>
          <p:nvPr/>
        </p:nvSpPr>
        <p:spPr>
          <a:xfrm>
            <a:off x="1839120" y="3969094"/>
            <a:ext cx="2933846" cy="80386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Identifier patterns</a:t>
            </a:r>
            <a:r>
              <a:rPr lang="en-US" dirty="0"/>
              <a:t> bind the value to a name.</a:t>
            </a:r>
          </a:p>
        </p:txBody>
      </p:sp>
    </p:spTree>
    <p:extLst>
      <p:ext uri="{BB962C8B-B14F-4D97-AF65-F5344CB8AC3E}">
        <p14:creationId xmlns:p14="http://schemas.microsoft.com/office/powerpoint/2010/main" val="281160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304B64-9198-4D0A-3474-FE5077986FC0}"/>
              </a:ext>
            </a:extLst>
          </p:cNvPr>
          <p:cNvGrpSpPr/>
          <p:nvPr/>
        </p:nvGrpSpPr>
        <p:grpSpPr>
          <a:xfrm>
            <a:off x="2501900" y="227357"/>
            <a:ext cx="5962727" cy="822958"/>
            <a:chOff x="2835498" y="227357"/>
            <a:chExt cx="5962727" cy="822958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7E8EFC8F-AF0D-D8D5-1BF9-73DC63EC6A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5498" y="254116"/>
              <a:ext cx="5301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>
              <a:lvl1pPr algn="ctr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4400" b="1" cap="none" baseline="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kern="0" dirty="0"/>
                <a:t>On The Horizon For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68472E-A0BD-590F-30E3-B28A0087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066967" y="227357"/>
              <a:ext cx="731258" cy="82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50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52F06-7B09-452F-B59C-E3FC5899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59" y="543833"/>
            <a:ext cx="8673454" cy="5084534"/>
          </a:xfrm>
        </p:spPr>
        <p:txBody>
          <a:bodyPr/>
          <a:lstStyle/>
          <a:p>
            <a:r>
              <a:rPr lang="en-US" sz="2000" dirty="0"/>
              <a:t>unsigned </a:t>
            </a:r>
            <a:r>
              <a:rPr lang="en-US" sz="2000" dirty="0" err="1"/>
              <a:t>fibonacci</a:t>
            </a:r>
            <a:r>
              <a:rPr lang="en-US" sz="2000" dirty="0"/>
              <a:t>(unsigned n) {</a:t>
            </a:r>
          </a:p>
          <a:p>
            <a:r>
              <a:rPr lang="en-US" sz="2000" dirty="0"/>
              <a:t>  return inspect (n) {</a:t>
            </a:r>
          </a:p>
          <a:p>
            <a:r>
              <a:rPr lang="en-US" sz="2000" dirty="0"/>
              <a:t>    0 =&gt; 0;</a:t>
            </a:r>
          </a:p>
          <a:p>
            <a:r>
              <a:rPr lang="en-US" sz="2000" dirty="0"/>
              <a:t>    1 =&gt; 1;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    e if (e &gt; 47) </a:t>
            </a:r>
            <a:r>
              <a:rPr lang="en-US" sz="2000" dirty="0"/>
              <a:t>=&gt; { throw </a:t>
            </a:r>
            <a:r>
              <a:rPr lang="en-US" sz="2000" dirty="0" err="1"/>
              <a:t>overflow_error</a:t>
            </a:r>
            <a:r>
              <a:rPr lang="en-US" sz="2000" dirty="0"/>
              <a:t>("too large"); }</a:t>
            </a:r>
          </a:p>
          <a:p>
            <a:r>
              <a:rPr lang="en-US" sz="2000" dirty="0"/>
              <a:t>    a =&gt; </a:t>
            </a:r>
            <a:r>
              <a:rPr lang="en-US" sz="2000" dirty="0" err="1"/>
              <a:t>fibonacci</a:t>
            </a:r>
            <a:r>
              <a:rPr lang="en-US" sz="2000" dirty="0"/>
              <a:t>(a - 1) + </a:t>
            </a:r>
            <a:r>
              <a:rPr lang="en-US" sz="2000" dirty="0" err="1"/>
              <a:t>fibonacci</a:t>
            </a:r>
            <a:r>
              <a:rPr lang="en-US" sz="2000" dirty="0"/>
              <a:t>(a - 2);</a:t>
            </a:r>
          </a:p>
          <a:p>
            <a:r>
              <a:rPr lang="en-US" sz="2000" dirty="0"/>
              <a:t>};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4002D-54FD-470F-A874-A8BD326B1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E1C7D-7103-416C-9D6C-F7A7D35F0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475CE-933C-4A74-BF5B-EF59C47AFFA9}"/>
              </a:ext>
            </a:extLst>
          </p:cNvPr>
          <p:cNvSpPr/>
          <p:nvPr/>
        </p:nvSpPr>
        <p:spPr>
          <a:xfrm>
            <a:off x="1839120" y="2392765"/>
            <a:ext cx="5114339" cy="803868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Pattern guards</a:t>
            </a:r>
            <a:r>
              <a:rPr lang="en-US" dirty="0"/>
              <a:t> can perform complex tests that cannot be performed within the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74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39ACD-E778-4EFC-9F67-C701A708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auto&amp;&amp; [x, y, z] = p;</a:t>
            </a:r>
          </a:p>
          <a:p>
            <a:r>
              <a:rPr lang="en-US" dirty="0"/>
              <a:t>if (x == 0 &amp;&amp; y == 0 &amp;&amp; z == 0) {</a:t>
            </a:r>
          </a:p>
          <a:p>
            <a:r>
              <a:rPr lang="en-US" dirty="0"/>
              <a:t>  print("on origin");</a:t>
            </a:r>
          </a:p>
          <a:p>
            <a:r>
              <a:rPr lang="en-US" dirty="0"/>
              <a:t>} else if (x == 0) {</a:t>
            </a:r>
          </a:p>
          <a:p>
            <a:r>
              <a:rPr lang="en-US" dirty="0"/>
              <a:t>  print("on y-axis");</a:t>
            </a:r>
          </a:p>
          <a:p>
            <a:r>
              <a:rPr lang="en-US" dirty="0"/>
              <a:t>} else if (y == 0) {</a:t>
            </a:r>
          </a:p>
          <a:p>
            <a:r>
              <a:rPr lang="en-US" dirty="0"/>
              <a:t>  print("on x-axis");</a:t>
            </a:r>
          </a:p>
          <a:p>
            <a:r>
              <a:rPr lang="en-US" dirty="0"/>
              <a:t>} else if (z == 0) {</a:t>
            </a:r>
          </a:p>
          <a:p>
            <a:r>
              <a:rPr lang="en-US" dirty="0"/>
              <a:t>  print("on z-axis");</a:t>
            </a:r>
          </a:p>
          <a:p>
            <a:r>
              <a:rPr lang="en-US" dirty="0"/>
              <a:t>} else {</a:t>
            </a:r>
          </a:p>
          <a:p>
            <a:r>
              <a:rPr lang="en-US" dirty="0"/>
              <a:t>  print("{}, {}, {}", x, y, z);</a:t>
            </a:r>
          </a:p>
          <a:p>
            <a:r>
              <a:rPr lang="en-US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08C21E-6C87-41C4-A99C-EA1ED9BFCE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15095" y="543834"/>
            <a:ext cx="5240953" cy="5084532"/>
          </a:xfrm>
        </p:spPr>
        <p:txBody>
          <a:bodyPr/>
          <a:lstStyle/>
          <a:p>
            <a:r>
              <a:rPr lang="en-US" dirty="0"/>
              <a:t>inspect (p)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[0, 0]</a:t>
            </a:r>
            <a:r>
              <a:rPr lang="en-US" dirty="0"/>
              <a:t> =&gt; { print("on origin"); }  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[0, y]</a:t>
            </a:r>
            <a:r>
              <a:rPr lang="en-US" dirty="0"/>
              <a:t> =&gt; { print("on y-axis"); } 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[x, 0]</a:t>
            </a:r>
            <a:r>
              <a:rPr lang="en-US" dirty="0"/>
              <a:t> =&gt; { print("on x-axis"); }   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[x, y]</a:t>
            </a:r>
            <a:r>
              <a:rPr lang="en-US" dirty="0"/>
              <a:t> =&gt; { print("{}, {}, {}", x, y, z); }</a:t>
            </a:r>
          </a:p>
          <a:p>
            <a:r>
              <a:rPr lang="en-US" dirty="0"/>
              <a:t>};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EA4D6-5DC9-4D52-9B91-015C5AF78404}"/>
              </a:ext>
            </a:extLst>
          </p:cNvPr>
          <p:cNvSpPr/>
          <p:nvPr/>
        </p:nvSpPr>
        <p:spPr>
          <a:xfrm>
            <a:off x="5311834" y="4092776"/>
            <a:ext cx="3684846" cy="130759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i="1" dirty="0"/>
              <a:t>pattern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i="1" dirty="0"/>
              <a:t>pattern</a:t>
            </a:r>
            <a:r>
              <a:rPr lang="en-US" dirty="0">
                <a:latin typeface="Consolas" panose="020B0609020204030204" pitchFamily="49" charset="0"/>
              </a:rPr>
              <a:t>, …] =&gt; …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Compound patterns</a:t>
            </a:r>
            <a:r>
              <a:rPr lang="en-US" dirty="0"/>
              <a:t> can be used to decompose objects.</a:t>
            </a:r>
          </a:p>
        </p:txBody>
      </p:sp>
    </p:spTree>
    <p:extLst>
      <p:ext uri="{BB962C8B-B14F-4D97-AF65-F5344CB8AC3E}">
        <p14:creationId xmlns:p14="http://schemas.microsoft.com/office/powerpoint/2010/main" val="117847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39ACD-E778-4EFC-9F67-C701A708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 visitor {</a:t>
            </a:r>
          </a:p>
          <a:p>
            <a:r>
              <a:rPr lang="en-US" dirty="0"/>
              <a:t>  void operator()(int </a:t>
            </a:r>
            <a:r>
              <a:rPr lang="en-US" dirty="0" err="1"/>
              <a:t>i</a:t>
            </a:r>
            <a:r>
              <a:rPr lang="en-US" dirty="0"/>
              <a:t>) const {</a:t>
            </a:r>
          </a:p>
          <a:p>
            <a:r>
              <a:rPr lang="en-US" dirty="0"/>
              <a:t>    print("got int: {}",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void operator()(float f) const {</a:t>
            </a:r>
          </a:p>
          <a:p>
            <a:r>
              <a:rPr lang="en-US" dirty="0"/>
              <a:t>    print("got float: {}", f);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visit(visitor{}, v);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2A005-6548-4BA2-869A-19A47ACA9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583C8-7CF3-4371-AC5D-7E7108C945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08C21E-6C87-41C4-A99C-EA1ED9BFCE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4419" y="543834"/>
            <a:ext cx="5381630" cy="5084532"/>
          </a:xfrm>
        </p:spPr>
        <p:txBody>
          <a:bodyPr/>
          <a:lstStyle/>
          <a:p>
            <a:r>
              <a:rPr lang="en-US" dirty="0"/>
              <a:t>inspect (v)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&lt;int&gt;   </a:t>
            </a:r>
            <a:r>
              <a:rPr lang="en-US" b="1" dirty="0" err="1">
                <a:solidFill>
                  <a:srgbClr val="FFC000"/>
                </a:solidFill>
              </a:rPr>
              <a:t>i</a:t>
            </a:r>
            <a:r>
              <a:rPr lang="en-US" dirty="0"/>
              <a:t> =&gt; { print("got int: {}", </a:t>
            </a:r>
            <a:r>
              <a:rPr lang="en-US" dirty="0" err="1"/>
              <a:t>i</a:t>
            </a:r>
            <a:r>
              <a:rPr lang="en-US" dirty="0"/>
              <a:t>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&lt;float&gt; f</a:t>
            </a:r>
            <a:r>
              <a:rPr lang="en-US" dirty="0"/>
              <a:t> =&gt; { print("got float: {}", f); };</a:t>
            </a:r>
          </a:p>
          <a:p>
            <a:r>
              <a:rPr lang="en-US" dirty="0"/>
              <a:t>}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89409-94EE-422E-81CD-6FE29B0C69CB}"/>
              </a:ext>
            </a:extLst>
          </p:cNvPr>
          <p:cNvSpPr/>
          <p:nvPr/>
        </p:nvSpPr>
        <p:spPr>
          <a:xfrm>
            <a:off x="5152143" y="3826076"/>
            <a:ext cx="4396046" cy="130759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i="1" dirty="0"/>
              <a:t>type</a:t>
            </a:r>
            <a:r>
              <a:rPr lang="en-US" dirty="0">
                <a:latin typeface="Consolas" panose="020B0609020204030204" pitchFamily="49" charset="0"/>
              </a:rPr>
              <a:t>&gt; </a:t>
            </a:r>
            <a:r>
              <a:rPr lang="en-US" i="1" dirty="0"/>
              <a:t>pattern</a:t>
            </a:r>
            <a:r>
              <a:rPr lang="en-US" dirty="0">
                <a:latin typeface="Consolas" panose="020B0609020204030204" pitchFamily="49" charset="0"/>
              </a:rPr>
              <a:t> =&gt; …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Alternative patterns </a:t>
            </a:r>
            <a:r>
              <a:rPr lang="en-US" dirty="0"/>
              <a:t>match different types in </a:t>
            </a:r>
            <a:r>
              <a:rPr lang="en-US" dirty="0">
                <a:latin typeface="Consolas" panose="020B0609020204030204" pitchFamily="49" charset="0"/>
              </a:rPr>
              <a:t>variant</a:t>
            </a:r>
            <a:r>
              <a:rPr lang="en-US" dirty="0"/>
              <a:t>- and </a:t>
            </a:r>
            <a:r>
              <a:rPr lang="en-US" dirty="0">
                <a:latin typeface="Consolas" panose="020B0609020204030204" pitchFamily="49" charset="0"/>
              </a:rPr>
              <a:t>any</a:t>
            </a:r>
            <a:r>
              <a:rPr lang="en-US" dirty="0"/>
              <a:t>-like objects.</a:t>
            </a:r>
          </a:p>
        </p:txBody>
      </p:sp>
    </p:spTree>
    <p:extLst>
      <p:ext uri="{BB962C8B-B14F-4D97-AF65-F5344CB8AC3E}">
        <p14:creationId xmlns:p14="http://schemas.microsoft.com/office/powerpoint/2010/main" val="222918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5E734-1137-4EC2-9991-FAC45B9B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email_extractor</a:t>
            </a:r>
            <a:r>
              <a:rPr lang="en-US" dirty="0"/>
              <a:t> {</a:t>
            </a:r>
          </a:p>
          <a:p>
            <a:r>
              <a:rPr lang="en-US" dirty="0"/>
              <a:t>  optional&lt;array&lt;</a:t>
            </a:r>
            <a:r>
              <a:rPr lang="en-US" dirty="0" err="1"/>
              <a:t>string_view</a:t>
            </a:r>
            <a:r>
              <a:rPr lang="en-US" dirty="0"/>
              <a:t>, 2&gt;&gt;</a:t>
            </a:r>
          </a:p>
          <a:p>
            <a:r>
              <a:rPr lang="en-US" dirty="0"/>
              <a:t>  </a:t>
            </a:r>
            <a:r>
              <a:rPr lang="en-US" dirty="0" err="1"/>
              <a:t>try_extract</a:t>
            </a:r>
            <a:r>
              <a:rPr lang="en-US" dirty="0"/>
              <a:t>(</a:t>
            </a:r>
            <a:r>
              <a:rPr lang="en-US" dirty="0" err="1"/>
              <a:t>string_view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) const;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inline </a:t>
            </a:r>
            <a:r>
              <a:rPr lang="en-US" dirty="0" err="1"/>
              <a:t>constexpr</a:t>
            </a:r>
            <a:r>
              <a:rPr lang="en-US" dirty="0"/>
              <a:t> </a:t>
            </a:r>
            <a:r>
              <a:rPr lang="en-US" dirty="0" err="1"/>
              <a:t>email_extractor</a:t>
            </a:r>
            <a:r>
              <a:rPr lang="en-US" dirty="0"/>
              <a:t> email;</a:t>
            </a:r>
          </a:p>
          <a:p>
            <a:endParaRPr lang="en-US" dirty="0"/>
          </a:p>
          <a:p>
            <a:r>
              <a:rPr lang="en-US" dirty="0"/>
              <a:t>struct </a:t>
            </a:r>
            <a:r>
              <a:rPr lang="en-US" dirty="0" err="1"/>
              <a:t>phone_number_extractor</a:t>
            </a:r>
            <a:r>
              <a:rPr lang="en-US" dirty="0"/>
              <a:t> {</a:t>
            </a:r>
          </a:p>
          <a:p>
            <a:r>
              <a:rPr lang="en-US" dirty="0"/>
              <a:t>  optional&lt;array&lt;</a:t>
            </a:r>
            <a:r>
              <a:rPr lang="en-US" dirty="0" err="1"/>
              <a:t>string_view</a:t>
            </a:r>
            <a:r>
              <a:rPr lang="en-US" dirty="0"/>
              <a:t>, 3&gt;&gt;</a:t>
            </a:r>
          </a:p>
          <a:p>
            <a:r>
              <a:rPr lang="en-US" dirty="0"/>
              <a:t>  </a:t>
            </a:r>
            <a:r>
              <a:rPr lang="en-US" dirty="0" err="1"/>
              <a:t>try_extract</a:t>
            </a:r>
            <a:r>
              <a:rPr lang="en-US" dirty="0"/>
              <a:t>(</a:t>
            </a:r>
            <a:r>
              <a:rPr lang="en-US" dirty="0" err="1"/>
              <a:t>string_view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) const;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inline </a:t>
            </a:r>
            <a:r>
              <a:rPr lang="en-US" dirty="0" err="1"/>
              <a:t>constexpr</a:t>
            </a:r>
            <a:r>
              <a:rPr lang="en-US" dirty="0"/>
              <a:t> </a:t>
            </a:r>
            <a:r>
              <a:rPr lang="en-US" dirty="0" err="1"/>
              <a:t>phone_number_extractor</a:t>
            </a:r>
            <a:r>
              <a:rPr lang="en-US" dirty="0"/>
              <a:t> </a:t>
            </a:r>
            <a:r>
              <a:rPr lang="en-US" dirty="0" err="1"/>
              <a:t>phone_number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inspect (s) {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(email?)        [address, domain]</a:t>
            </a:r>
            <a:r>
              <a:rPr lang="en-US" dirty="0"/>
              <a:t> =&gt; { print("got an email"); }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</a:rPr>
              <a:t>(</a:t>
            </a:r>
            <a:r>
              <a:rPr lang="en-US" b="1" dirty="0" err="1">
                <a:solidFill>
                  <a:srgbClr val="FFC000"/>
                </a:solidFill>
              </a:rPr>
              <a:t>phone_number</a:t>
            </a:r>
            <a:r>
              <a:rPr lang="en-US" b="1" dirty="0">
                <a:solidFill>
                  <a:srgbClr val="FFC000"/>
                </a:solidFill>
              </a:rPr>
              <a:t>?) ["212", __, __]</a:t>
            </a:r>
            <a:r>
              <a:rPr lang="en-US" dirty="0"/>
              <a:t>   =&gt; { print("got a New York phone number");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C57CA-134F-4402-92FF-A2215B5FC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27B55-CD33-4466-8BDD-B7340AE665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1A062-6CD8-4D0B-9F8C-4F4F3477F579}"/>
              </a:ext>
            </a:extLst>
          </p:cNvPr>
          <p:cNvSpPr/>
          <p:nvPr/>
        </p:nvSpPr>
        <p:spPr>
          <a:xfrm>
            <a:off x="5205483" y="1908048"/>
            <a:ext cx="4456677" cy="130759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Consolas" panose="020B0609020204030204" pitchFamily="49" charset="0"/>
              </a:rPr>
              <a:t>(expr?)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i="1" dirty="0"/>
              <a:t>pattern</a:t>
            </a:r>
            <a:r>
              <a:rPr lang="en-US" dirty="0">
                <a:latin typeface="Consolas" panose="020B0609020204030204" pitchFamily="49" charset="0"/>
              </a:rPr>
              <a:t> =&gt; …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Extractor patterns</a:t>
            </a:r>
            <a:r>
              <a:rPr lang="en-US" dirty="0"/>
              <a:t> allow you to customize matching and decomposition.</a:t>
            </a:r>
          </a:p>
        </p:txBody>
      </p:sp>
    </p:spTree>
    <p:extLst>
      <p:ext uri="{BB962C8B-B14F-4D97-AF65-F5344CB8AC3E}">
        <p14:creationId xmlns:p14="http://schemas.microsoft.com/office/powerpoint/2010/main" val="17451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D7D53-07D9-4AF2-9929-199242FE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" y="1610639"/>
            <a:ext cx="9976104" cy="769441"/>
          </a:xfrm>
        </p:spPr>
        <p:txBody>
          <a:bodyPr/>
          <a:lstStyle/>
          <a:p>
            <a:r>
              <a:rPr lang="en-US" dirty="0"/>
              <a:t>Selection in C++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1161CC-8774-4501-9A9D-F679D777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92" y="2639204"/>
            <a:ext cx="9375788" cy="1520814"/>
          </a:xfrm>
        </p:spPr>
        <p:txBody>
          <a:bodyPr anchor="t" anchorCtr="0"/>
          <a:lstStyle/>
          <a:p>
            <a:r>
              <a:rPr lang="en-US" sz="2200" dirty="0">
                <a:latin typeface="Consolas" panose="020B0609020204030204" pitchFamily="49" charset="0"/>
              </a:rPr>
              <a:t>switch</a:t>
            </a:r>
            <a:r>
              <a:rPr lang="en-US" sz="2200" dirty="0"/>
              <a:t>: Operates on a single integral value. Often too limited.</a:t>
            </a:r>
          </a:p>
          <a:p>
            <a:r>
              <a:rPr lang="en-US" sz="2200" b="1" dirty="0">
                <a:solidFill>
                  <a:srgbClr val="FFC000"/>
                </a:solidFill>
                <a:latin typeface="Consolas" panose="020B0609020204030204" pitchFamily="49" charset="0"/>
              </a:rPr>
              <a:t>inspect:</a:t>
            </a:r>
            <a:r>
              <a:rPr lang="en-US" sz="2200" b="1" dirty="0">
                <a:solidFill>
                  <a:srgbClr val="FFC000"/>
                </a:solidFill>
                <a:latin typeface="+mj-lt"/>
              </a:rPr>
              <a:t> Matches values against patterns; binds variables on success.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if</a:t>
            </a:r>
            <a:r>
              <a:rPr lang="en-US" sz="2200" dirty="0"/>
              <a:t>: Operates on arbitrary Boolean expressions. Often too complex.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13048-302C-41C2-A11D-881450CFF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BA72C-ADB2-4802-B400-789A30F030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27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FB67B-3DB1-47C0-A08B-EC51A1C8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1117879"/>
            <a:ext cx="9948672" cy="3936442"/>
          </a:xfrm>
        </p:spPr>
        <p:txBody>
          <a:bodyPr anchor="t" anchorCtr="0"/>
          <a:lstStyle/>
          <a:p>
            <a:pPr algn="ctr"/>
            <a:r>
              <a:rPr lang="en-US" sz="2800" dirty="0"/>
              <a:t>Today, C++ has: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 standard model for asynchrony.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 standard way to express where things should execute.</a:t>
            </a:r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64532-1B25-41B9-A802-7F2051444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7D6BA-03BE-4CD1-AB4D-46DF067F10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1420342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FB67B-3DB1-47C0-A08B-EC51A1C81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1117879"/>
            <a:ext cx="9948672" cy="3936442"/>
          </a:xfrm>
        </p:spPr>
        <p:txBody>
          <a:bodyPr anchor="t" anchorCtr="0"/>
          <a:lstStyle/>
          <a:p>
            <a:pPr algn="ctr"/>
            <a:r>
              <a:rPr lang="en-US" sz="2800" dirty="0"/>
              <a:t>Today, C++ has: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 standard model for asynchrony.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 standard way to express where things should execute.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algn="ctr"/>
            <a:r>
              <a:rPr lang="en-US" sz="2800" dirty="0"/>
              <a:t>The solution is coming soon:</a:t>
            </a:r>
          </a:p>
          <a:p>
            <a:pPr algn="ctr"/>
            <a:r>
              <a:rPr lang="en-US" sz="4000" b="1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Senders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64532-1B25-41B9-A802-7F2051444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7D6BA-03BE-4CD1-AB4D-46DF067F10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16207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9C47-1D51-40B7-BDF9-DEAA0CDF9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30B9-E9D2-4A6E-8A92-C4454E810D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0472A-6A5E-4A1A-A338-C39C5CC0B2F3}"/>
              </a:ext>
            </a:extLst>
          </p:cNvPr>
          <p:cNvSpPr/>
          <p:nvPr/>
        </p:nvSpPr>
        <p:spPr>
          <a:xfrm>
            <a:off x="1898650" y="1035050"/>
            <a:ext cx="717296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rnd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Schedulers are handles to execution contexts.</a:t>
            </a:r>
          </a:p>
        </p:txBody>
      </p:sp>
    </p:spTree>
    <p:extLst>
      <p:ext uri="{BB962C8B-B14F-4D97-AF65-F5344CB8AC3E}">
        <p14:creationId xmlns:p14="http://schemas.microsoft.com/office/powerpoint/2010/main" val="3297550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9C47-1D51-40B7-BDF9-DEAA0CDF9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30B9-E9D2-4A6E-8A92-C4454E810D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45F2A5-872E-4B8A-AE0B-4C9F483E01CE}"/>
              </a:ext>
            </a:extLst>
          </p:cNvPr>
          <p:cNvGrpSpPr/>
          <p:nvPr/>
        </p:nvGrpSpPr>
        <p:grpSpPr>
          <a:xfrm>
            <a:off x="1898650" y="1035050"/>
            <a:ext cx="7172960" cy="2510046"/>
            <a:chOff x="1920240" y="883920"/>
            <a:chExt cx="7172960" cy="25100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B0472A-6A5E-4A1A-A338-C39C5CC0B2F3}"/>
                </a:ext>
              </a:extLst>
            </p:cNvPr>
            <p:cNvSpPr/>
            <p:nvPr/>
          </p:nvSpPr>
          <p:spPr>
            <a:xfrm>
              <a:off x="1920240" y="883920"/>
              <a:ext cx="717296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Schedulers are handles to execution contexts.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0CCA97-944A-4B33-A198-4CA23013A5F0}"/>
                </a:ext>
              </a:extLst>
            </p:cNvPr>
            <p:cNvSpPr/>
            <p:nvPr/>
          </p:nvSpPr>
          <p:spPr>
            <a:xfrm>
              <a:off x="1920240" y="2479566"/>
              <a:ext cx="717296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Senders represent asynchronous work.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893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9C47-1D51-40B7-BDF9-DEAA0CDF9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30B9-E9D2-4A6E-8A92-C4454E810D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45F2A5-872E-4B8A-AE0B-4C9F483E01CE}"/>
              </a:ext>
            </a:extLst>
          </p:cNvPr>
          <p:cNvGrpSpPr/>
          <p:nvPr/>
        </p:nvGrpSpPr>
        <p:grpSpPr>
          <a:xfrm>
            <a:off x="1898650" y="1035050"/>
            <a:ext cx="7172960" cy="4105691"/>
            <a:chOff x="1920240" y="883920"/>
            <a:chExt cx="7172960" cy="41056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B0472A-6A5E-4A1A-A338-C39C5CC0B2F3}"/>
                </a:ext>
              </a:extLst>
            </p:cNvPr>
            <p:cNvSpPr/>
            <p:nvPr/>
          </p:nvSpPr>
          <p:spPr>
            <a:xfrm>
              <a:off x="1920240" y="883920"/>
              <a:ext cx="717296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Schedulers are handles to execution contexts.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0CCA97-944A-4B33-A198-4CA23013A5F0}"/>
                </a:ext>
              </a:extLst>
            </p:cNvPr>
            <p:cNvSpPr/>
            <p:nvPr/>
          </p:nvSpPr>
          <p:spPr>
            <a:xfrm>
              <a:off x="1920240" y="2479566"/>
              <a:ext cx="717296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Senders represent asynchronous work.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63B8AD-8C8E-4C90-96BA-F35AD5D93B77}"/>
                </a:ext>
              </a:extLst>
            </p:cNvPr>
            <p:cNvSpPr/>
            <p:nvPr/>
          </p:nvSpPr>
          <p:spPr>
            <a:xfrm>
              <a:off x="1920240" y="4075211"/>
              <a:ext cx="7172960" cy="9144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Receivers process asynchronous signals.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90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196-A018-4200-9122-E674C0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699" y="2177105"/>
            <a:ext cx="4538774" cy="2445014"/>
          </a:xfrm>
        </p:spPr>
        <p:txBody>
          <a:bodyPr anchor="t" anchorCtr="0"/>
          <a:lstStyle/>
          <a:p>
            <a:pPr indent="-457200"/>
            <a:r>
              <a:rPr lang="en-US" sz="4000" dirty="0"/>
              <a:t>Reflection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14588-076A-8857-20AA-607439CA83B6}"/>
              </a:ext>
            </a:extLst>
          </p:cNvPr>
          <p:cNvGrpSpPr/>
          <p:nvPr/>
        </p:nvGrpSpPr>
        <p:grpSpPr>
          <a:xfrm>
            <a:off x="2501900" y="227357"/>
            <a:ext cx="5962727" cy="822958"/>
            <a:chOff x="2835498" y="227357"/>
            <a:chExt cx="5962727" cy="822958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1FEDA57-3C19-D1C6-FD81-88914399D9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5498" y="254116"/>
              <a:ext cx="5301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>
              <a:lvl1pPr algn="ctr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4400" b="1" cap="none" baseline="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kern="0" dirty="0"/>
                <a:t>On The Horizon For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4B9F7E-69BB-7BBE-59C7-1B517FA5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066967" y="227357"/>
              <a:ext cx="731258" cy="82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095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/>
              <a:t>ex::scheduler</a:t>
            </a:r>
            <a:r>
              <a:rPr lang="en-US" sz="2000" dirty="0"/>
              <a:t> auto sch = </a:t>
            </a:r>
            <a:r>
              <a:rPr lang="en-US" sz="2000" dirty="0" err="1"/>
              <a:t>thread_pool.scheduler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b="1" dirty="0"/>
              <a:t>ex::sender</a:t>
            </a:r>
            <a:r>
              <a:rPr lang="en-US" sz="2000" dirty="0"/>
              <a:t> auto begin = </a:t>
            </a:r>
            <a:r>
              <a:rPr lang="en-US" sz="2000" b="1" dirty="0"/>
              <a:t>ex::schedule</a:t>
            </a:r>
            <a:r>
              <a:rPr lang="en-US" sz="2000" dirty="0"/>
              <a:t>(sch);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hi    = </a:t>
            </a:r>
            <a:r>
              <a:rPr lang="en-US" sz="2000" b="1" dirty="0"/>
              <a:t>ex::then</a:t>
            </a:r>
            <a:r>
              <a:rPr lang="en-US" sz="2000" dirty="0"/>
              <a:t>(begin, [] { return 13; });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add   = </a:t>
            </a:r>
            <a:r>
              <a:rPr lang="en-US" sz="2000" b="1" dirty="0"/>
              <a:t>ex::then</a:t>
            </a:r>
            <a:r>
              <a:rPr lang="en-US" sz="2000" dirty="0"/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/>
              <a:t>auto 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dirty="0"/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1193785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>
                <a:solidFill>
                  <a:srgbClr val="FFC000"/>
                </a:solidFill>
              </a:rPr>
              <a:t>ex::scheduler</a:t>
            </a:r>
            <a:r>
              <a:rPr lang="en-US" sz="2000" dirty="0">
                <a:solidFill>
                  <a:srgbClr val="FFC000"/>
                </a:solidFill>
              </a:rPr>
              <a:t> auto sch = </a:t>
            </a:r>
            <a:r>
              <a:rPr lang="en-US" sz="2000" dirty="0" err="1">
                <a:solidFill>
                  <a:srgbClr val="FFC000"/>
                </a:solidFill>
              </a:rPr>
              <a:t>thread_pool.scheduler</a:t>
            </a:r>
            <a:r>
              <a:rPr lang="en-US" sz="2000" dirty="0">
                <a:solidFill>
                  <a:srgbClr val="FFC000"/>
                </a:solidFill>
              </a:rPr>
              <a:t>();</a:t>
            </a:r>
          </a:p>
          <a:p>
            <a:endParaRPr lang="en-US" sz="2000" dirty="0"/>
          </a:p>
          <a:p>
            <a:r>
              <a:rPr lang="en-US" sz="2000" b="1" dirty="0"/>
              <a:t>ex::sender</a:t>
            </a:r>
            <a:r>
              <a:rPr lang="en-US" sz="2000" dirty="0"/>
              <a:t> auto begin = </a:t>
            </a:r>
            <a:r>
              <a:rPr lang="en-US" sz="2000" b="1" dirty="0"/>
              <a:t>ex::schedule</a:t>
            </a:r>
            <a:r>
              <a:rPr lang="en-US" sz="2000" dirty="0"/>
              <a:t>(sch);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hi    = </a:t>
            </a:r>
            <a:r>
              <a:rPr lang="en-US" sz="2000" b="1" dirty="0"/>
              <a:t>ex::then</a:t>
            </a:r>
            <a:r>
              <a:rPr lang="en-US" sz="2000" dirty="0"/>
              <a:t>(begin, [] { return 13; });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add   = </a:t>
            </a:r>
            <a:r>
              <a:rPr lang="en-US" sz="2000" b="1" dirty="0"/>
              <a:t>ex::then</a:t>
            </a:r>
            <a:r>
              <a:rPr lang="en-US" sz="2000" dirty="0"/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/>
              <a:t>auto 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dirty="0"/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933662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/>
              <a:t>ex::scheduler</a:t>
            </a:r>
            <a:r>
              <a:rPr lang="en-US" sz="2000" dirty="0"/>
              <a:t> auto sch = </a:t>
            </a:r>
            <a:r>
              <a:rPr lang="en-US" sz="2000" dirty="0" err="1"/>
              <a:t>thread_pool.scheduler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C000"/>
                </a:solidFill>
              </a:rPr>
              <a:t>ex::sender</a:t>
            </a:r>
            <a:r>
              <a:rPr lang="en-US" sz="2000" dirty="0">
                <a:solidFill>
                  <a:srgbClr val="FFC000"/>
                </a:solidFill>
              </a:rPr>
              <a:t> auto begin = </a:t>
            </a:r>
            <a:r>
              <a:rPr lang="en-US" sz="2000" b="1" dirty="0">
                <a:solidFill>
                  <a:srgbClr val="FFC000"/>
                </a:solidFill>
              </a:rPr>
              <a:t>ex::schedule</a:t>
            </a:r>
            <a:r>
              <a:rPr lang="en-US" sz="2000" dirty="0">
                <a:solidFill>
                  <a:srgbClr val="FFC000"/>
                </a:solidFill>
              </a:rPr>
              <a:t>(sch);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hi    = </a:t>
            </a:r>
            <a:r>
              <a:rPr lang="en-US" sz="2000" b="1" dirty="0"/>
              <a:t>ex::then</a:t>
            </a:r>
            <a:r>
              <a:rPr lang="en-US" sz="2000" dirty="0"/>
              <a:t>(begin, [] { return 13; });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add   = </a:t>
            </a:r>
            <a:r>
              <a:rPr lang="en-US" sz="2000" b="1" dirty="0"/>
              <a:t>ex::then</a:t>
            </a:r>
            <a:r>
              <a:rPr lang="en-US" sz="2000" dirty="0"/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/>
              <a:t>auto 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dirty="0"/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0021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/>
              <a:t>ex::scheduler</a:t>
            </a:r>
            <a:r>
              <a:rPr lang="en-US" sz="2000" dirty="0"/>
              <a:t> auto sch = </a:t>
            </a:r>
            <a:r>
              <a:rPr lang="en-US" sz="2000" dirty="0" err="1"/>
              <a:t>thread_pool.scheduler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b="1" dirty="0"/>
              <a:t>ex::sender</a:t>
            </a:r>
            <a:r>
              <a:rPr lang="en-US" sz="2000" dirty="0"/>
              <a:t> auto </a:t>
            </a:r>
            <a:r>
              <a:rPr lang="en-US" sz="2000" dirty="0">
                <a:solidFill>
                  <a:srgbClr val="FFC000"/>
                </a:solidFill>
              </a:rPr>
              <a:t>begin</a:t>
            </a:r>
            <a:r>
              <a:rPr lang="en-US" sz="2000" dirty="0"/>
              <a:t> = </a:t>
            </a:r>
            <a:r>
              <a:rPr lang="en-US" sz="2000" b="1" dirty="0"/>
              <a:t>ex::schedule</a:t>
            </a:r>
            <a:r>
              <a:rPr lang="en-US" sz="2000" dirty="0"/>
              <a:t>(sch);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ex::sender</a:t>
            </a:r>
            <a:r>
              <a:rPr lang="en-US" sz="2000" dirty="0">
                <a:solidFill>
                  <a:srgbClr val="FFC000"/>
                </a:solidFill>
              </a:rPr>
              <a:t> auto hi    = </a:t>
            </a:r>
            <a:r>
              <a:rPr lang="en-US" sz="2000" b="1" dirty="0">
                <a:solidFill>
                  <a:srgbClr val="FFC000"/>
                </a:solidFill>
              </a:rPr>
              <a:t>ex::then</a:t>
            </a:r>
            <a:r>
              <a:rPr lang="en-US" sz="2000" dirty="0">
                <a:solidFill>
                  <a:srgbClr val="FFC000"/>
                </a:solidFill>
              </a:rPr>
              <a:t>(begin, [] { return 13; });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add   = </a:t>
            </a:r>
            <a:r>
              <a:rPr lang="en-US" sz="2000" b="1" dirty="0"/>
              <a:t>ex::then</a:t>
            </a:r>
            <a:r>
              <a:rPr lang="en-US" sz="2000" dirty="0"/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/>
              <a:t>auto 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dirty="0"/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202332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/>
              <a:t>ex::scheduler</a:t>
            </a:r>
            <a:r>
              <a:rPr lang="en-US" sz="2000" dirty="0"/>
              <a:t> auto sch = </a:t>
            </a:r>
            <a:r>
              <a:rPr lang="en-US" sz="2000" dirty="0" err="1"/>
              <a:t>thread_pool.scheduler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b="1" dirty="0"/>
              <a:t>ex::sender</a:t>
            </a:r>
            <a:r>
              <a:rPr lang="en-US" sz="2000" dirty="0"/>
              <a:t> auto begin = </a:t>
            </a:r>
            <a:r>
              <a:rPr lang="en-US" sz="2000" b="1" dirty="0"/>
              <a:t>ex::schedule</a:t>
            </a:r>
            <a:r>
              <a:rPr lang="en-US" sz="2000" dirty="0"/>
              <a:t>(sch);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</a:t>
            </a:r>
            <a:r>
              <a:rPr lang="en-US" sz="2000" dirty="0">
                <a:solidFill>
                  <a:srgbClr val="FFC000"/>
                </a:solidFill>
              </a:rPr>
              <a:t>hi</a:t>
            </a:r>
            <a:r>
              <a:rPr lang="en-US" sz="2000" dirty="0"/>
              <a:t>    = </a:t>
            </a:r>
            <a:r>
              <a:rPr lang="en-US" sz="2000" b="1" dirty="0"/>
              <a:t>ex::then</a:t>
            </a:r>
            <a:r>
              <a:rPr lang="en-US" sz="2000" dirty="0"/>
              <a:t>(begin, [] { return 13; });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ex::sender</a:t>
            </a:r>
            <a:r>
              <a:rPr lang="en-US" sz="2000" dirty="0">
                <a:solidFill>
                  <a:srgbClr val="FFC000"/>
                </a:solidFill>
              </a:rPr>
              <a:t> auto add   = </a:t>
            </a:r>
            <a:r>
              <a:rPr lang="en-US" sz="2000" b="1" dirty="0">
                <a:solidFill>
                  <a:srgbClr val="FFC000"/>
                </a:solidFill>
              </a:rPr>
              <a:t>ex::then</a:t>
            </a:r>
            <a:r>
              <a:rPr lang="en-US" sz="2000" dirty="0">
                <a:solidFill>
                  <a:srgbClr val="FFC000"/>
                </a:solidFill>
              </a:rPr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/>
              <a:t>auto [</a:t>
            </a:r>
            <a:r>
              <a:rPr lang="en-US" sz="2000" dirty="0" err="1"/>
              <a:t>i</a:t>
            </a:r>
            <a:r>
              <a:rPr lang="en-US" sz="2000" dirty="0"/>
              <a:t>] = </a:t>
            </a:r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dirty="0"/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089497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5736-85FC-4732-A5AB-9FE8AD92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000" b="1" dirty="0"/>
              <a:t>ex::scheduler</a:t>
            </a:r>
            <a:r>
              <a:rPr lang="en-US" sz="2000" dirty="0"/>
              <a:t> auto sch = </a:t>
            </a:r>
            <a:r>
              <a:rPr lang="en-US" sz="2000" dirty="0" err="1"/>
              <a:t>thread_pool.scheduler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b="1" dirty="0"/>
              <a:t>ex::sender</a:t>
            </a:r>
            <a:r>
              <a:rPr lang="en-US" sz="2000" dirty="0"/>
              <a:t> auto begin = </a:t>
            </a:r>
            <a:r>
              <a:rPr lang="en-US" sz="2000" b="1" dirty="0"/>
              <a:t>ex::schedule</a:t>
            </a:r>
            <a:r>
              <a:rPr lang="en-US" sz="2000" dirty="0"/>
              <a:t>(sch);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hi    = </a:t>
            </a:r>
            <a:r>
              <a:rPr lang="en-US" sz="2000" b="1" dirty="0"/>
              <a:t>ex::then</a:t>
            </a:r>
            <a:r>
              <a:rPr lang="en-US" sz="2000" dirty="0"/>
              <a:t>(begin, [] { return 13; });</a:t>
            </a:r>
          </a:p>
          <a:p>
            <a:r>
              <a:rPr lang="en-US" sz="2000" b="1" dirty="0"/>
              <a:t>ex::sender</a:t>
            </a:r>
            <a:r>
              <a:rPr lang="en-US" sz="2000" dirty="0"/>
              <a:t> auto </a:t>
            </a:r>
            <a:r>
              <a:rPr lang="en-US" sz="2000" dirty="0">
                <a:solidFill>
                  <a:srgbClr val="FFC000"/>
                </a:solidFill>
              </a:rPr>
              <a:t>add</a:t>
            </a:r>
            <a:r>
              <a:rPr lang="en-US" sz="2000" dirty="0"/>
              <a:t>   = </a:t>
            </a:r>
            <a:r>
              <a:rPr lang="en-US" sz="2000" b="1" dirty="0"/>
              <a:t>ex::then</a:t>
            </a:r>
            <a:r>
              <a:rPr lang="en-US" sz="2000" dirty="0"/>
              <a:t>(hi, [] (int a) { return a + 42; });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C000"/>
                </a:solidFill>
              </a:rPr>
              <a:t>auto [</a:t>
            </a:r>
            <a:r>
              <a:rPr lang="en-US" sz="2000" dirty="0" err="1">
                <a:solidFill>
                  <a:srgbClr val="FFC000"/>
                </a:solidFill>
              </a:rPr>
              <a:t>i</a:t>
            </a:r>
            <a:r>
              <a:rPr lang="en-US" sz="2000" dirty="0">
                <a:solidFill>
                  <a:srgbClr val="FFC000"/>
                </a:solidFill>
              </a:rPr>
              <a:t>] = </a:t>
            </a:r>
            <a:r>
              <a:rPr lang="en-US" sz="2000" b="1" dirty="0" err="1">
                <a:solidFill>
                  <a:srgbClr val="FFC000"/>
                </a:solidFill>
              </a:rPr>
              <a:t>this_thread</a:t>
            </a:r>
            <a:r>
              <a:rPr lang="en-US" sz="2000" b="1" dirty="0">
                <a:solidFill>
                  <a:srgbClr val="FFC000"/>
                </a:solidFill>
              </a:rPr>
              <a:t>::</a:t>
            </a:r>
            <a:r>
              <a:rPr lang="en-US" sz="2000" b="1" dirty="0" err="1">
                <a:solidFill>
                  <a:srgbClr val="FFC000"/>
                </a:solidFill>
              </a:rPr>
              <a:t>sync_wait</a:t>
            </a:r>
            <a:r>
              <a:rPr lang="en-US" sz="2000" dirty="0">
                <a:solidFill>
                  <a:srgbClr val="FFC000"/>
                </a:solidFill>
              </a:rPr>
              <a:t>(add).value();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2837-1750-481F-BDF9-6DE8131C8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ABE9-2F1B-409C-93DB-039538A8B4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2122851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2787F5-2071-462E-BC1C-D639C13D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std::vector&lt;std::</a:t>
            </a:r>
            <a:r>
              <a:rPr lang="en-US" sz="2000" b="1" dirty="0" err="1"/>
              <a:t>string_view</a:t>
            </a:r>
            <a:r>
              <a:rPr lang="en-US" sz="2000" b="1" dirty="0"/>
              <a:t>&gt; v{…};</a:t>
            </a:r>
          </a:p>
          <a:p>
            <a:endParaRPr lang="en-US" sz="2000" b="1" dirty="0"/>
          </a:p>
          <a:p>
            <a:r>
              <a:rPr lang="en-US" sz="2000" b="1" dirty="0"/>
              <a:t>ex::sender auto s = ex::</a:t>
            </a:r>
            <a:r>
              <a:rPr lang="en-US" sz="2000" b="1" dirty="0" err="1"/>
              <a:t>transfer_just</a:t>
            </a:r>
            <a:r>
              <a:rPr lang="en-US" sz="2000" b="1" dirty="0"/>
              <a:t>(</a:t>
            </a:r>
            <a:r>
              <a:rPr lang="en-US" sz="2000" b="1" dirty="0" err="1"/>
              <a:t>gpu_stream_scheduler</a:t>
            </a:r>
            <a:r>
              <a:rPr lang="en-US" sz="2000" b="1" dirty="0"/>
              <a:t>{}, v)</a:t>
            </a:r>
          </a:p>
          <a:p>
            <a:r>
              <a:rPr lang="en-US" sz="2000" b="1" dirty="0"/>
              <a:t>                  | </a:t>
            </a:r>
            <a:r>
              <a:rPr lang="en-US" sz="2000" b="1" dirty="0" err="1"/>
              <a:t>sort_async</a:t>
            </a:r>
            <a:endParaRPr lang="en-US" sz="2000" b="1" dirty="0"/>
          </a:p>
          <a:p>
            <a:r>
              <a:rPr lang="en-US" sz="2000" b="1" dirty="0"/>
              <a:t>                  | </a:t>
            </a:r>
            <a:r>
              <a:rPr lang="en-US" sz="2000" b="1" dirty="0" err="1"/>
              <a:t>unique_async</a:t>
            </a:r>
            <a:endParaRPr lang="en-US" sz="2000" b="1" dirty="0"/>
          </a:p>
          <a:p>
            <a:r>
              <a:rPr lang="en-US" sz="2000" b="1" dirty="0"/>
              <a:t>                  | ex::transfer(</a:t>
            </a:r>
            <a:r>
              <a:rPr lang="en-US" sz="2000" b="1" dirty="0" err="1"/>
              <a:t>thread_pool.scheduler</a:t>
            </a:r>
            <a:r>
              <a:rPr lang="en-US" sz="2000" b="1" dirty="0"/>
              <a:t>())</a:t>
            </a:r>
          </a:p>
          <a:p>
            <a:r>
              <a:rPr lang="en-US" sz="2000" b="1" dirty="0"/>
              <a:t>                  | </a:t>
            </a:r>
            <a:r>
              <a:rPr lang="en-US" sz="2000" b="1" dirty="0" err="1"/>
              <a:t>for_each_async</a:t>
            </a:r>
            <a:r>
              <a:rPr lang="en-US" sz="2000" b="1" dirty="0"/>
              <a:t>([] (std::</a:t>
            </a:r>
            <a:r>
              <a:rPr lang="en-US" sz="2000" b="1" dirty="0" err="1"/>
              <a:t>string_view</a:t>
            </a:r>
            <a:r>
              <a:rPr lang="en-US" sz="2000" b="1" dirty="0"/>
              <a:t> e)</a:t>
            </a:r>
          </a:p>
          <a:p>
            <a:r>
              <a:rPr lang="en-US" sz="2000" b="1" dirty="0"/>
              <a:t>                                   { std::print(file, "{}\n", e); });</a:t>
            </a:r>
          </a:p>
          <a:p>
            <a:endParaRPr lang="en-US" sz="2000" b="1" dirty="0"/>
          </a:p>
          <a:p>
            <a:r>
              <a:rPr lang="en-US" sz="2000" b="1" dirty="0" err="1"/>
              <a:t>this_thread</a:t>
            </a:r>
            <a:r>
              <a:rPr lang="en-US" sz="2000" b="1" dirty="0"/>
              <a:t>::</a:t>
            </a:r>
            <a:r>
              <a:rPr lang="en-US" sz="2000" b="1" dirty="0" err="1"/>
              <a:t>sync_wait</a:t>
            </a:r>
            <a:r>
              <a:rPr lang="en-US" sz="2000" b="1" dirty="0"/>
              <a:t>(s);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6A279C-F4E1-4F7E-B32B-71D3E8B27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56D4C-DF79-4538-934A-074A55F618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</p:spTree>
    <p:extLst>
      <p:ext uri="{BB962C8B-B14F-4D97-AF65-F5344CB8AC3E}">
        <p14:creationId xmlns:p14="http://schemas.microsoft.com/office/powerpoint/2010/main" val="365651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ACE731-F9FC-4E71-89C6-D39BA80D65A6}"/>
              </a:ext>
            </a:extLst>
          </p:cNvPr>
          <p:cNvGrpSpPr/>
          <p:nvPr/>
        </p:nvGrpSpPr>
        <p:grpSpPr>
          <a:xfrm>
            <a:off x="774700" y="1758751"/>
            <a:ext cx="9421698" cy="3281723"/>
            <a:chOff x="774700" y="1668862"/>
            <a:chExt cx="9421698" cy="3281723"/>
          </a:xfrm>
        </p:grpSpPr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4D978D53-47C4-4815-9810-E4C0382EB02D}"/>
                </a:ext>
              </a:extLst>
            </p:cNvPr>
            <p:cNvSpPr txBox="1">
              <a:spLocks/>
            </p:cNvSpPr>
            <p:nvPr/>
          </p:nvSpPr>
          <p:spPr>
            <a:xfrm>
              <a:off x="774700" y="1668862"/>
              <a:ext cx="5904715" cy="3281723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800" b="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57150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600" b="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089025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400" b="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774825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117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sender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auto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maxwell_eqs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scheduler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auto &amp;compute,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          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grid_accessor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A, …) { 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return </a:t>
              </a:r>
              <a:r>
                <a:rPr lang="en-US" sz="1600" b="1" i="1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repeat_n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n_outer_iterations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600" b="1" i="1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repeat_n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n_inner_iterations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,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  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schedule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(compute)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| 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bulk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G.cells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update_h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(G))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| </a:t>
              </a:r>
              <a:r>
                <a:rPr lang="en-US" sz="1600" b="1" i="1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halo_exchange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(G, hx,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hy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| 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bulk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G.cells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update_e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(time, dt, G))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  | </a:t>
              </a:r>
              <a:r>
                <a:rPr lang="en-US" sz="1600" b="1" i="1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halo_exchange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(G, hx, 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hy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))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| 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transfer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cpu_serial_scheduler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  | </a:t>
              </a:r>
              <a:r>
                <a:rPr lang="en-US" sz="1600" b="1" u="sng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then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(</a:t>
              </a:r>
              <a:r>
                <a:rPr lang="en-US" sz="1600" kern="0" dirty="0" err="1">
                  <a:latin typeface="Consolas" panose="020B0609020204030204" pitchFamily="49" charset="0"/>
                  <a:cs typeface="Courier New" panose="02070309020205020404" pitchFamily="49" charset="0"/>
                </a:rPr>
                <a:t>output_results</a:t>
              </a: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))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         );</a:t>
              </a:r>
            </a:p>
            <a:p>
              <a:pPr defTabSz="914400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0" dirty="0">
                  <a:latin typeface="Consolas" panose="020B06090202040302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pic>
          <p:nvPicPr>
            <p:cNvPr id="16" name="Picture 15" descr="A picture containing bubble, vector graphics, blur&#10;&#10;Description automatically generated">
              <a:extLst>
                <a:ext uri="{FF2B5EF4-FFF2-40B4-BE49-F238E27FC236}">
                  <a16:creationId xmlns:a16="http://schemas.microsoft.com/office/drawing/2014/main" id="{BC35753F-5504-4B45-BA4F-33B1F233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472" y="1790760"/>
              <a:ext cx="3037926" cy="303792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786257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251C45-8E62-4805-83A3-A85BACEA1909}"/>
              </a:ext>
            </a:extLst>
          </p:cNvPr>
          <p:cNvGraphicFramePr>
            <a:graphicFrameLocks noGrp="1"/>
          </p:cNvGraphicFramePr>
          <p:nvPr/>
        </p:nvGraphicFramePr>
        <p:xfrm>
          <a:off x="2306320" y="1443333"/>
          <a:ext cx="636016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FA06C40-9796-4A38-992C-490CA63DDF87}"/>
              </a:ext>
            </a:extLst>
          </p:cNvPr>
          <p:cNvSpPr txBox="1">
            <a:spLocks/>
          </p:cNvSpPr>
          <p:nvPr/>
        </p:nvSpPr>
        <p:spPr>
          <a:xfrm>
            <a:off x="2501900" y="5412829"/>
            <a:ext cx="5971032" cy="328613"/>
          </a:xfrm>
          <a:prstGeom prst="rect">
            <a:avLst/>
          </a:prstGeom>
          <a:noFill/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tx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sync_wait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maxwell_eqs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kern="0" dirty="0" err="1">
                <a:solidFill>
                  <a:schemeClr val="tx1">
                    <a:lumMod val="6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cpu_serial_scheduler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), …);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DAD2-C5EA-45DE-942C-072C7C1DB1B0}"/>
              </a:ext>
            </a:extLst>
          </p:cNvPr>
          <p:cNvSpPr/>
          <p:nvPr/>
        </p:nvSpPr>
        <p:spPr>
          <a:xfrm>
            <a:off x="4366260" y="1840375"/>
            <a:ext cx="4298950" cy="3571454"/>
          </a:xfrm>
          <a:prstGeom prst="rect">
            <a:avLst/>
          </a:prstGeom>
          <a:solidFill>
            <a:schemeClr val="bg1"/>
          </a:solidFill>
          <a:ln w="3810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8D289-C2FD-4187-B494-29FF37E8934B}"/>
              </a:ext>
            </a:extLst>
          </p:cNvPr>
          <p:cNvSpPr txBox="1"/>
          <p:nvPr/>
        </p:nvSpPr>
        <p:spPr>
          <a:xfrm>
            <a:off x="1409064" y="1106749"/>
            <a:ext cx="8154670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Change one line of code and scale from a single CPU thread…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B63ED-7A35-424B-8693-B1F9E961FE89}"/>
              </a:ext>
            </a:extLst>
          </p:cNvPr>
          <p:cNvSpPr txBox="1"/>
          <p:nvPr/>
        </p:nvSpPr>
        <p:spPr>
          <a:xfrm>
            <a:off x="118265" y="5837769"/>
            <a:ext cx="2869696" cy="2169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</p:spTree>
    <p:extLst>
      <p:ext uri="{BB962C8B-B14F-4D97-AF65-F5344CB8AC3E}">
        <p14:creationId xmlns:p14="http://schemas.microsoft.com/office/powerpoint/2010/main" val="1649108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FA06C40-9796-4A38-992C-490CA63DDF87}"/>
              </a:ext>
            </a:extLst>
          </p:cNvPr>
          <p:cNvSpPr txBox="1">
            <a:spLocks/>
          </p:cNvSpPr>
          <p:nvPr/>
        </p:nvSpPr>
        <p:spPr>
          <a:xfrm>
            <a:off x="2501900" y="5412829"/>
            <a:ext cx="5971032" cy="328613"/>
          </a:xfrm>
          <a:prstGeom prst="rect">
            <a:avLst/>
          </a:prstGeom>
          <a:noFill/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tx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sync_wait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maxwell_eqs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kern="0" dirty="0" err="1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cpu_parallel_scheduler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), …);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F9DEF7F-25DF-4F8E-9582-97ECDA7FC5E3}"/>
              </a:ext>
            </a:extLst>
          </p:cNvPr>
          <p:cNvGraphicFramePr>
            <a:graphicFrameLocks noGrp="1"/>
          </p:cNvGraphicFramePr>
          <p:nvPr/>
        </p:nvGraphicFramePr>
        <p:xfrm>
          <a:off x="2306320" y="1443333"/>
          <a:ext cx="636016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465443F-2864-44C7-8D22-CE8FA8942700}"/>
              </a:ext>
            </a:extLst>
          </p:cNvPr>
          <p:cNvSpPr/>
          <p:nvPr/>
        </p:nvSpPr>
        <p:spPr>
          <a:xfrm>
            <a:off x="5842000" y="1840375"/>
            <a:ext cx="2823210" cy="3571454"/>
          </a:xfrm>
          <a:prstGeom prst="rect">
            <a:avLst/>
          </a:prstGeom>
          <a:solidFill>
            <a:schemeClr val="bg1"/>
          </a:solidFill>
          <a:ln w="3810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8C447-88F1-43B0-9B4A-3663AE6A7262}"/>
              </a:ext>
            </a:extLst>
          </p:cNvPr>
          <p:cNvSpPr txBox="1"/>
          <p:nvPr/>
        </p:nvSpPr>
        <p:spPr>
          <a:xfrm>
            <a:off x="1229358" y="1106749"/>
            <a:ext cx="8717282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Change one line of code and scale from a single CPU thread up to multiple CPU threads…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182E63-E7F0-4BFE-94B8-E59623B4F6BA}"/>
              </a:ext>
            </a:extLst>
          </p:cNvPr>
          <p:cNvSpPr txBox="1"/>
          <p:nvPr/>
        </p:nvSpPr>
        <p:spPr>
          <a:xfrm>
            <a:off x="118265" y="5837769"/>
            <a:ext cx="2869696" cy="2169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</p:spTree>
    <p:extLst>
      <p:ext uri="{BB962C8B-B14F-4D97-AF65-F5344CB8AC3E}">
        <p14:creationId xmlns:p14="http://schemas.microsoft.com/office/powerpoint/2010/main" val="18352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196-A018-4200-9122-E674C0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699" y="2177105"/>
            <a:ext cx="4538774" cy="2445014"/>
          </a:xfrm>
        </p:spPr>
        <p:txBody>
          <a:bodyPr anchor="t" anchorCtr="0"/>
          <a:lstStyle/>
          <a:p>
            <a:pPr indent="-457200"/>
            <a:r>
              <a:rPr lang="en-US" sz="4000" dirty="0"/>
              <a:t>Reflection</a:t>
            </a:r>
          </a:p>
          <a:p>
            <a:pPr indent="-457200"/>
            <a:r>
              <a:rPr lang="en-US" sz="4000" dirty="0"/>
              <a:t>Pattern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14588-076A-8857-20AA-607439CA83B6}"/>
              </a:ext>
            </a:extLst>
          </p:cNvPr>
          <p:cNvGrpSpPr/>
          <p:nvPr/>
        </p:nvGrpSpPr>
        <p:grpSpPr>
          <a:xfrm>
            <a:off x="2501900" y="227357"/>
            <a:ext cx="5962727" cy="822958"/>
            <a:chOff x="2835498" y="227357"/>
            <a:chExt cx="5962727" cy="822958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1FEDA57-3C19-D1C6-FD81-88914399D9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5498" y="254116"/>
              <a:ext cx="5301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>
              <a:lvl1pPr algn="ctr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4400" b="1" cap="none" baseline="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kern="0" dirty="0"/>
                <a:t>On The Horizon For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4B9F7E-69BB-7BBE-59C7-1B517FA5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066967" y="227357"/>
              <a:ext cx="731258" cy="82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415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FA06C40-9796-4A38-992C-490CA63DDF87}"/>
              </a:ext>
            </a:extLst>
          </p:cNvPr>
          <p:cNvSpPr txBox="1">
            <a:spLocks/>
          </p:cNvSpPr>
          <p:nvPr/>
        </p:nvSpPr>
        <p:spPr>
          <a:xfrm>
            <a:off x="2501900" y="5412829"/>
            <a:ext cx="5971032" cy="328613"/>
          </a:xfrm>
          <a:prstGeom prst="rect">
            <a:avLst/>
          </a:prstGeom>
          <a:noFill/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tx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sync_wait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maxwell_eqs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single_gpu_scheduler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), …);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069C75-9EED-4688-8797-652796EFAE21}"/>
              </a:ext>
            </a:extLst>
          </p:cNvPr>
          <p:cNvGraphicFramePr>
            <a:graphicFrameLocks noGrp="1"/>
          </p:cNvGraphicFramePr>
          <p:nvPr/>
        </p:nvGraphicFramePr>
        <p:xfrm>
          <a:off x="2306320" y="1443333"/>
          <a:ext cx="636016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EB26A42-9515-4D9F-A278-F540F15B3C61}"/>
              </a:ext>
            </a:extLst>
          </p:cNvPr>
          <p:cNvSpPr/>
          <p:nvPr/>
        </p:nvSpPr>
        <p:spPr>
          <a:xfrm>
            <a:off x="7152640" y="1840375"/>
            <a:ext cx="1512570" cy="3571454"/>
          </a:xfrm>
          <a:prstGeom prst="rect">
            <a:avLst/>
          </a:prstGeom>
          <a:solidFill>
            <a:schemeClr val="bg1"/>
          </a:solidFill>
          <a:ln w="38100" cap="rnd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0FD01-2D7F-4808-8B38-049E8941C161}"/>
              </a:ext>
            </a:extLst>
          </p:cNvPr>
          <p:cNvSpPr txBox="1"/>
          <p:nvPr/>
        </p:nvSpPr>
        <p:spPr>
          <a:xfrm>
            <a:off x="1229358" y="1106749"/>
            <a:ext cx="8717282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Change one line of code and scale from a single CPU thread up to a GPU…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3625D-9BE5-48C6-8FC3-70CFF5F421EA}"/>
              </a:ext>
            </a:extLst>
          </p:cNvPr>
          <p:cNvSpPr txBox="1"/>
          <p:nvPr/>
        </p:nvSpPr>
        <p:spPr>
          <a:xfrm>
            <a:off x="118265" y="5837769"/>
            <a:ext cx="2869696" cy="2169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</p:spTree>
    <p:extLst>
      <p:ext uri="{BB962C8B-B14F-4D97-AF65-F5344CB8AC3E}">
        <p14:creationId xmlns:p14="http://schemas.microsoft.com/office/powerpoint/2010/main" val="4206860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FA06C40-9796-4A38-992C-490CA63DDF87}"/>
              </a:ext>
            </a:extLst>
          </p:cNvPr>
          <p:cNvSpPr txBox="1">
            <a:spLocks/>
          </p:cNvSpPr>
          <p:nvPr/>
        </p:nvSpPr>
        <p:spPr>
          <a:xfrm>
            <a:off x="2501900" y="5412829"/>
            <a:ext cx="5971032" cy="328613"/>
          </a:xfrm>
          <a:prstGeom prst="rect">
            <a:avLst/>
          </a:prstGeom>
          <a:noFill/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tx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sync_wait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maxwell_eqs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kern="0" dirty="0" err="1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multi_gpu_scheduler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), …);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58E866-AF16-4D99-BE2A-3DC54C53EC9C}"/>
              </a:ext>
            </a:extLst>
          </p:cNvPr>
          <p:cNvGraphicFramePr>
            <a:graphicFrameLocks noGrp="1"/>
          </p:cNvGraphicFramePr>
          <p:nvPr/>
        </p:nvGraphicFramePr>
        <p:xfrm>
          <a:off x="2306320" y="1443333"/>
          <a:ext cx="636016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D86E4E-77C0-4D42-8F97-35E71C18CA98}"/>
              </a:ext>
            </a:extLst>
          </p:cNvPr>
          <p:cNvSpPr txBox="1"/>
          <p:nvPr/>
        </p:nvSpPr>
        <p:spPr>
          <a:xfrm>
            <a:off x="1229358" y="1106749"/>
            <a:ext cx="8717282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Change one line of code and scale from a single CPU thread up to multiple GPUs…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BB757-07FA-495E-A9B7-527D1CF30029}"/>
              </a:ext>
            </a:extLst>
          </p:cNvPr>
          <p:cNvSpPr txBox="1"/>
          <p:nvPr/>
        </p:nvSpPr>
        <p:spPr>
          <a:xfrm>
            <a:off x="118265" y="5837769"/>
            <a:ext cx="2869696" cy="2169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</p:spTree>
    <p:extLst>
      <p:ext uri="{BB962C8B-B14F-4D97-AF65-F5344CB8AC3E}">
        <p14:creationId xmlns:p14="http://schemas.microsoft.com/office/powerpoint/2010/main" val="1960620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ADCDC6D-0C46-481C-9EA6-9624E042B192}"/>
              </a:ext>
            </a:extLst>
          </p:cNvPr>
          <p:cNvSpPr txBox="1">
            <a:spLocks/>
          </p:cNvSpPr>
          <p:nvPr/>
        </p:nvSpPr>
        <p:spPr>
          <a:xfrm>
            <a:off x="2501900" y="5412829"/>
            <a:ext cx="5967730" cy="328613"/>
          </a:xfrm>
          <a:prstGeom prst="rect">
            <a:avLst/>
          </a:prstGeom>
          <a:noFill/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tx1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sync_wait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cs typeface="Courier New" panose="02070309020205020404" pitchFamily="49" charset="0"/>
              </a:rPr>
              <a:t>maxwell_eqs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kern="0" dirty="0" err="1">
                <a:solidFill>
                  <a:srgbClr val="76B9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multi_node_gpu_scheduler</a:t>
            </a:r>
            <a:r>
              <a:rPr lang="en-US" sz="1600" kern="0" dirty="0">
                <a:latin typeface="Consolas" panose="020B0609020204030204" pitchFamily="49" charset="0"/>
                <a:cs typeface="Courier New" panose="02070309020205020404" pitchFamily="49" charset="0"/>
              </a:rPr>
              <a:t>), …);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C30B5-34C4-4F17-B3C7-1B65E44FD6BE}"/>
              </a:ext>
            </a:extLst>
          </p:cNvPr>
          <p:cNvSpPr txBox="1"/>
          <p:nvPr/>
        </p:nvSpPr>
        <p:spPr>
          <a:xfrm>
            <a:off x="1229358" y="1106749"/>
            <a:ext cx="8717282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Change one line of code and scale from a single CPU thread up to a cluster of GPUs!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F934EDE-A9E6-4430-B1F2-79E6134A5F13}"/>
              </a:ext>
            </a:extLst>
          </p:cNvPr>
          <p:cNvGraphicFramePr>
            <a:graphicFrameLocks noGrp="1"/>
          </p:cNvGraphicFramePr>
          <p:nvPr/>
        </p:nvGraphicFramePr>
        <p:xfrm>
          <a:off x="2306320" y="1443333"/>
          <a:ext cx="6364224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A3C8D0-DEF5-45C9-9131-FAA9211448C4}"/>
              </a:ext>
            </a:extLst>
          </p:cNvPr>
          <p:cNvSpPr txBox="1"/>
          <p:nvPr/>
        </p:nvSpPr>
        <p:spPr>
          <a:xfrm>
            <a:off x="118265" y="5837769"/>
            <a:ext cx="2869696" cy="2169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</p:spTree>
    <p:extLst>
      <p:ext uri="{BB962C8B-B14F-4D97-AF65-F5344CB8AC3E}">
        <p14:creationId xmlns:p14="http://schemas.microsoft.com/office/powerpoint/2010/main" val="1850331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08B301-40AF-44D0-B0AD-9F52C0B9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Palabos</a:t>
            </a:r>
            <a:r>
              <a:rPr lang="en-US" dirty="0"/>
              <a:t> Carbon Sequestration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164C-1620-4CFB-949F-A23CC3CA2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8048-56C1-4C9C-8E4E-4D8D799CCC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61F3E-76C0-48F4-AD40-3D8912CEC3B9}"/>
              </a:ext>
            </a:extLst>
          </p:cNvPr>
          <p:cNvSpPr txBox="1"/>
          <p:nvPr/>
        </p:nvSpPr>
        <p:spPr>
          <a:xfrm>
            <a:off x="118265" y="5713119"/>
            <a:ext cx="3834704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i="0" dirty="0">
                <a:solidFill>
                  <a:schemeClr val="tx1"/>
                </a:solidFill>
                <a:effectLst/>
              </a:rPr>
              <a:t>Jonas </a:t>
            </a:r>
            <a:r>
              <a:rPr lang="en-US" sz="900" i="0" dirty="0" err="1">
                <a:solidFill>
                  <a:schemeClr val="tx1"/>
                </a:solidFill>
                <a:effectLst/>
              </a:rPr>
              <a:t>Latt</a:t>
            </a:r>
            <a:r>
              <a:rPr lang="en-US" sz="900" i="0" dirty="0">
                <a:solidFill>
                  <a:schemeClr val="tx1"/>
                </a:solidFill>
                <a:effectLst/>
              </a:rPr>
              <a:t> (University of Geneva), Christian Huber (Brown University)</a:t>
            </a:r>
          </a:p>
          <a:p>
            <a:pPr>
              <a:lnSpc>
                <a:spcPct val="90000"/>
              </a:lnSpc>
            </a:pPr>
            <a:r>
              <a:rPr lang="en-US" sz="900" kern="0" dirty="0">
                <a:solidFill>
                  <a:schemeClr val="tx1"/>
                </a:solidFill>
              </a:rPr>
              <a:t>Georgy Evtushenko (NVIDIA), Gonzalo Brito (NVIDIA)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A1F54-729C-41D7-B7B9-512DADF3268C}"/>
              </a:ext>
            </a:extLst>
          </p:cNvPr>
          <p:cNvSpPr/>
          <p:nvPr/>
        </p:nvSpPr>
        <p:spPr>
          <a:xfrm>
            <a:off x="4397208" y="4312920"/>
            <a:ext cx="5279356" cy="117947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 cap="sq">
            <a:solidFill>
              <a:schemeClr val="tx1"/>
            </a:solidFill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9144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Segoe UI"/>
              </a:rPr>
              <a:t>Palabos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PGothic" pitchFamily="34" charset="-128"/>
                <a:cs typeface="Segoe UI"/>
              </a:rPr>
              <a:t> is a framework for parallel computational fluid dynamics simulations using the Lattice-Boltzmann method.</a:t>
            </a:r>
          </a:p>
          <a:p>
            <a:pPr marL="342900" indent="-342900" defTabSz="9144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ea typeface="MS PGothic" pitchFamily="34" charset="-128"/>
                <a:cs typeface="Segoe UI"/>
              </a:rPr>
              <a:t>Code for multi-component flow through a porous media ported to C++ Senders and Receivers.</a:t>
            </a:r>
          </a:p>
          <a:p>
            <a:pPr marL="342900" indent="-342900" defTabSz="91440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ea typeface="MS PGothic" pitchFamily="34" charset="-128"/>
                <a:cs typeface="Segoe UI"/>
              </a:rPr>
              <a:t>Application: simulating carbon sequestration in sandstone.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728F8C0-BCBF-4834-8DCC-28283EB54C05}"/>
              </a:ext>
            </a:extLst>
          </p:cNvPr>
          <p:cNvGraphicFramePr>
            <a:graphicFrameLocks noGrp="1"/>
          </p:cNvGraphicFramePr>
          <p:nvPr/>
        </p:nvGraphicFramePr>
        <p:xfrm>
          <a:off x="4397208" y="1215851"/>
          <a:ext cx="5279357" cy="281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alabos_carbon_sequestration__r4">
            <a:hlinkClick r:id="" action="ppaction://media"/>
            <a:extLst>
              <a:ext uri="{FF2B5EF4-FFF2-40B4-BE49-F238E27FC236}">
                <a16:creationId xmlns:a16="http://schemas.microsoft.com/office/drawing/2014/main" id="{84C03B6E-2AFF-4D0F-A8E0-58A615731A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021" y="1130720"/>
            <a:ext cx="1850762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196-A018-4200-9122-E674C0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343" y="2398046"/>
            <a:ext cx="3909486" cy="2003132"/>
          </a:xfrm>
        </p:spPr>
        <p:txBody>
          <a:bodyPr anchor="t" anchorCtr="0"/>
          <a:lstStyle/>
          <a:p>
            <a:pPr indent="-457200"/>
            <a:r>
              <a:rPr lang="en-US" sz="3200" dirty="0"/>
              <a:t>Reflection</a:t>
            </a:r>
          </a:p>
          <a:p>
            <a:pPr indent="-457200"/>
            <a:r>
              <a:rPr lang="en-US" sz="3200" dirty="0"/>
              <a:t>Pattern Matching</a:t>
            </a:r>
          </a:p>
          <a:p>
            <a:pPr indent="-457200"/>
            <a:r>
              <a:rPr lang="en-US" sz="3200" dirty="0"/>
              <a:t>Senders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9857E2-28E2-0A1E-0D2B-9469BF11D8B8}"/>
              </a:ext>
            </a:extLst>
          </p:cNvPr>
          <p:cNvGrpSpPr/>
          <p:nvPr/>
        </p:nvGrpSpPr>
        <p:grpSpPr>
          <a:xfrm>
            <a:off x="2501900" y="227357"/>
            <a:ext cx="5962727" cy="822958"/>
            <a:chOff x="2835498" y="227357"/>
            <a:chExt cx="5962727" cy="822958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EACA8A7B-0B9D-3679-695A-158F04D26E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5498" y="254116"/>
              <a:ext cx="5301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>
              <a:lvl1pPr algn="ctr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4400" b="1" cap="none" baseline="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kern="0" dirty="0"/>
                <a:t>On The Horizon For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8C354D-AFC3-E7D6-1113-079A8BEB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066967" y="227357"/>
              <a:ext cx="731258" cy="82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482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C9AD0D-DBFD-48D9-8BFE-3039D91C9CB1}"/>
              </a:ext>
            </a:extLst>
          </p:cNvPr>
          <p:cNvGrpSpPr/>
          <p:nvPr/>
        </p:nvGrpSpPr>
        <p:grpSpPr>
          <a:xfrm>
            <a:off x="590990" y="4057587"/>
            <a:ext cx="8089611" cy="822960"/>
            <a:chOff x="1158320" y="2471042"/>
            <a:chExt cx="8089611" cy="822960"/>
          </a:xfrm>
        </p:grpSpPr>
        <p:sp>
          <p:nvSpPr>
            <p:cNvPr id="12" name="Text Placeholder 1">
              <a:extLst>
                <a:ext uri="{FF2B5EF4-FFF2-40B4-BE49-F238E27FC236}">
                  <a16:creationId xmlns:a16="http://schemas.microsoft.com/office/drawing/2014/main" id="{777A85FC-3FB6-4462-A197-A0B7910CB09D}"/>
                </a:ext>
              </a:extLst>
            </p:cNvPr>
            <p:cNvSpPr txBox="1">
              <a:spLocks/>
            </p:cNvSpPr>
            <p:nvPr/>
          </p:nvSpPr>
          <p:spPr>
            <a:xfrm>
              <a:off x="1976535" y="2471042"/>
              <a:ext cx="7271396" cy="822960"/>
            </a:xfrm>
            <a:prstGeom prst="rect">
              <a:avLst/>
            </a:prstGeom>
          </p:spPr>
          <p:txBody>
            <a:bodyPr/>
            <a:lstStyle>
              <a:lvl1pPr marL="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800" b="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571500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600" b="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089025" indent="0" algn="l" rtl="0" fontAlgn="base">
                <a:lnSpc>
                  <a:spcPct val="10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bg2"/>
                </a:buClr>
                <a:buSzPct val="100000"/>
                <a:buFontTx/>
                <a:buNone/>
                <a:defRPr sz="1400" b="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774825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117725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749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30321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893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946525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defTabSz="914400"/>
              <a:r>
                <a:rPr lang="en-US" sz="4800" kern="0" dirty="0"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HORIZONS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A23501-54E0-4641-83B1-B6EF74C4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58320" y="2471042"/>
              <a:ext cx="731258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629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9C51-8AC8-4679-8E79-8CD3FB42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97A58-DA27-48C0-85C0-34C70BC8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1125415"/>
            <a:ext cx="9948672" cy="4501662"/>
          </a:xfrm>
        </p:spPr>
        <p:txBody>
          <a:bodyPr numCol="2"/>
          <a:lstStyle/>
          <a:p>
            <a:pPr indent="-457200"/>
            <a:r>
              <a:rPr lang="en-US" sz="2800" dirty="0"/>
              <a:t>Jeff Garland</a:t>
            </a:r>
          </a:p>
          <a:p>
            <a:pPr indent="-457200"/>
            <a:r>
              <a:rPr lang="en-US" sz="2800" dirty="0"/>
              <a:t>Herb Sutter</a:t>
            </a:r>
          </a:p>
          <a:p>
            <a:pPr indent="-457200"/>
            <a:r>
              <a:rPr lang="en-US" sz="2800" dirty="0"/>
              <a:t>Andrei </a:t>
            </a:r>
            <a:r>
              <a:rPr lang="en-US" sz="2800" dirty="0" err="1"/>
              <a:t>Alexandrescu</a:t>
            </a:r>
            <a:endParaRPr lang="en-US" sz="2800" dirty="0"/>
          </a:p>
          <a:p>
            <a:pPr indent="-457200"/>
            <a:r>
              <a:rPr lang="en-US" sz="2800" dirty="0"/>
              <a:t>Louis Dionne</a:t>
            </a:r>
          </a:p>
          <a:p>
            <a:pPr indent="-457200"/>
            <a:r>
              <a:rPr lang="en-US" sz="2800" dirty="0"/>
              <a:t>Daveed </a:t>
            </a:r>
            <a:r>
              <a:rPr lang="en-US" sz="2800" dirty="0" err="1"/>
              <a:t>Vandevoorde</a:t>
            </a:r>
            <a:endParaRPr lang="en-US" sz="2800" dirty="0"/>
          </a:p>
          <a:p>
            <a:pPr indent="-457200"/>
            <a:r>
              <a:rPr lang="en-US" sz="2800" dirty="0"/>
              <a:t>Michael Park</a:t>
            </a:r>
          </a:p>
          <a:p>
            <a:pPr indent="-457200"/>
            <a:r>
              <a:rPr lang="en-US" sz="2800" dirty="0" err="1"/>
              <a:t>Michał</a:t>
            </a:r>
            <a:r>
              <a:rPr lang="en-US" sz="2800" dirty="0"/>
              <a:t> </a:t>
            </a:r>
            <a:r>
              <a:rPr lang="en-US" sz="2800" dirty="0" err="1"/>
              <a:t>Dominiak</a:t>
            </a:r>
            <a:endParaRPr lang="en-US" sz="2800" dirty="0"/>
          </a:p>
          <a:p>
            <a:pPr indent="-457200"/>
            <a:r>
              <a:rPr lang="en-US" sz="2800" dirty="0"/>
              <a:t>Georgy Evtushenko</a:t>
            </a:r>
          </a:p>
          <a:p>
            <a:pPr indent="-457200"/>
            <a:r>
              <a:rPr lang="en-US" sz="2800" dirty="0"/>
              <a:t>Lewis Baker</a:t>
            </a:r>
          </a:p>
          <a:p>
            <a:pPr indent="-457200"/>
            <a:r>
              <a:rPr lang="en-US" sz="2800" dirty="0"/>
              <a:t>Lucian Radu Teodorescu</a:t>
            </a:r>
          </a:p>
          <a:p>
            <a:pPr indent="-457200"/>
            <a:r>
              <a:rPr lang="en-US" sz="2800" dirty="0"/>
              <a:t>Lee Howes</a:t>
            </a:r>
          </a:p>
          <a:p>
            <a:pPr indent="-457200"/>
            <a:r>
              <a:rPr lang="en-US" sz="2800" dirty="0"/>
              <a:t>Kirk Shoop</a:t>
            </a:r>
          </a:p>
          <a:p>
            <a:pPr indent="-457200"/>
            <a:r>
              <a:rPr lang="en-US" sz="2800" dirty="0"/>
              <a:t>Michael Garland</a:t>
            </a:r>
          </a:p>
          <a:p>
            <a:pPr indent="-457200"/>
            <a:r>
              <a:rPr lang="en-US" sz="2800" dirty="0"/>
              <a:t>Eric </a:t>
            </a:r>
            <a:r>
              <a:rPr lang="en-US" sz="2800" dirty="0" err="1"/>
              <a:t>Niebler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D4312-54BA-4931-BBE6-FA5FB095C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4181-0B9B-4240-A2ED-39198539D8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2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196-A018-4200-9122-E674C0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699" y="2177105"/>
            <a:ext cx="4538774" cy="2445014"/>
          </a:xfrm>
        </p:spPr>
        <p:txBody>
          <a:bodyPr anchor="t" anchorCtr="0"/>
          <a:lstStyle/>
          <a:p>
            <a:pPr indent="-457200"/>
            <a:r>
              <a:rPr lang="en-US" sz="4000" dirty="0"/>
              <a:t>Reflection</a:t>
            </a:r>
          </a:p>
          <a:p>
            <a:pPr indent="-457200"/>
            <a:r>
              <a:rPr lang="en-US" sz="4000" dirty="0"/>
              <a:t>Pattern Matching</a:t>
            </a:r>
          </a:p>
          <a:p>
            <a:pPr indent="-457200"/>
            <a:r>
              <a:rPr lang="en-US" sz="4000" dirty="0"/>
              <a:t>Senders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7897-8799-4E49-BCF0-DF9AA14F6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BC-BA9B-4FB9-85B7-005A9532D2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114588-076A-8857-20AA-607439CA83B6}"/>
              </a:ext>
            </a:extLst>
          </p:cNvPr>
          <p:cNvGrpSpPr/>
          <p:nvPr/>
        </p:nvGrpSpPr>
        <p:grpSpPr>
          <a:xfrm>
            <a:off x="2501900" y="227357"/>
            <a:ext cx="5962727" cy="822958"/>
            <a:chOff x="2835498" y="227357"/>
            <a:chExt cx="5962727" cy="822958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1FEDA57-3C19-D1C6-FD81-88914399D9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35498" y="254116"/>
              <a:ext cx="53018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spAutoFit/>
            </a:bodyPr>
            <a:lstStyle>
              <a:lvl1pPr algn="ctr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4400" b="1" cap="none" baseline="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73B900"/>
                  </a:solidFill>
                  <a:latin typeface="Arial" charset="0"/>
                </a:defRPr>
              </a:lvl9pPr>
            </a:lstStyle>
            <a:p>
              <a:pPr defTabSz="914400"/>
              <a:r>
                <a:rPr lang="en-US" kern="0" dirty="0"/>
                <a:t>On The Horizon For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4B9F7E-69BB-7BBE-59C7-1B517FA5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066967" y="227357"/>
              <a:ext cx="731258" cy="82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13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5CFD-8398-458D-A38B-C559F23BD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94F9D-31C5-4F7B-AAF3-BB7866F64D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7D99A0-7CB3-430D-AB6D-568F8686D508}"/>
              </a:ext>
            </a:extLst>
          </p:cNvPr>
          <p:cNvGrpSpPr/>
          <p:nvPr/>
        </p:nvGrpSpPr>
        <p:grpSpPr>
          <a:xfrm>
            <a:off x="1485900" y="1734596"/>
            <a:ext cx="7997129" cy="2703007"/>
            <a:chOff x="1257401" y="1734596"/>
            <a:chExt cx="7997129" cy="2703007"/>
          </a:xfrm>
        </p:grpSpPr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566EC4AF-676A-4330-BD77-73C899501DB5}"/>
                </a:ext>
              </a:extLst>
            </p:cNvPr>
            <p:cNvSpPr/>
            <p:nvPr/>
          </p:nvSpPr>
          <p:spPr>
            <a:xfrm>
              <a:off x="1257401" y="1734596"/>
              <a:ext cx="2692958" cy="2703007"/>
            </a:xfrm>
            <a:prstGeom prst="verticalScroll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Program</a:t>
              </a:r>
            </a:p>
          </p:txBody>
        </p:sp>
        <p:sp>
          <p:nvSpPr>
            <p:cNvPr id="9" name="Scroll: Vertical 8">
              <a:extLst>
                <a:ext uri="{FF2B5EF4-FFF2-40B4-BE49-F238E27FC236}">
                  <a16:creationId xmlns:a16="http://schemas.microsoft.com/office/drawing/2014/main" id="{5851218F-3A25-49E1-8579-136DEA7C60B1}"/>
                </a:ext>
              </a:extLst>
            </p:cNvPr>
            <p:cNvSpPr/>
            <p:nvPr/>
          </p:nvSpPr>
          <p:spPr>
            <a:xfrm>
              <a:off x="6561572" y="1734596"/>
              <a:ext cx="2692958" cy="2703007"/>
            </a:xfrm>
            <a:prstGeom prst="verticalScroll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Metaprogram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70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5CFD-8398-458D-A38B-C559F23BD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94F9D-31C5-4F7B-AAF3-BB7866F64D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(C) 2022 NVIDIA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7D99A0-7CB3-430D-AB6D-568F8686D508}"/>
              </a:ext>
            </a:extLst>
          </p:cNvPr>
          <p:cNvGrpSpPr/>
          <p:nvPr/>
        </p:nvGrpSpPr>
        <p:grpSpPr>
          <a:xfrm>
            <a:off x="1485900" y="1734596"/>
            <a:ext cx="7997129" cy="2703007"/>
            <a:chOff x="1257401" y="1734596"/>
            <a:chExt cx="7997129" cy="2703007"/>
          </a:xfrm>
        </p:grpSpPr>
        <p:sp>
          <p:nvSpPr>
            <p:cNvPr id="8" name="Scroll: Vertical 7">
              <a:extLst>
                <a:ext uri="{FF2B5EF4-FFF2-40B4-BE49-F238E27FC236}">
                  <a16:creationId xmlns:a16="http://schemas.microsoft.com/office/drawing/2014/main" id="{566EC4AF-676A-4330-BD77-73C899501DB5}"/>
                </a:ext>
              </a:extLst>
            </p:cNvPr>
            <p:cNvSpPr/>
            <p:nvPr/>
          </p:nvSpPr>
          <p:spPr>
            <a:xfrm>
              <a:off x="1257401" y="1734596"/>
              <a:ext cx="2692958" cy="2703007"/>
            </a:xfrm>
            <a:prstGeom prst="verticalScroll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Program</a:t>
              </a:r>
            </a:p>
          </p:txBody>
        </p:sp>
        <p:sp>
          <p:nvSpPr>
            <p:cNvPr id="9" name="Scroll: Vertical 8">
              <a:extLst>
                <a:ext uri="{FF2B5EF4-FFF2-40B4-BE49-F238E27FC236}">
                  <a16:creationId xmlns:a16="http://schemas.microsoft.com/office/drawing/2014/main" id="{5851218F-3A25-49E1-8579-136DEA7C60B1}"/>
                </a:ext>
              </a:extLst>
            </p:cNvPr>
            <p:cNvSpPr/>
            <p:nvPr/>
          </p:nvSpPr>
          <p:spPr>
            <a:xfrm>
              <a:off x="6561572" y="1734596"/>
              <a:ext cx="2692958" cy="2703007"/>
            </a:xfrm>
            <a:prstGeom prst="verticalScroll">
              <a:avLst/>
            </a:prstGeom>
            <a:solidFill>
              <a:schemeClr val="bg2">
                <a:lumMod val="50000"/>
              </a:schemeClr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Metaprogram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D91B25-AAC7-449D-A23F-D80DEB638364}"/>
                </a:ext>
              </a:extLst>
            </p:cNvPr>
            <p:cNvGrpSpPr/>
            <p:nvPr/>
          </p:nvGrpSpPr>
          <p:grpSpPr>
            <a:xfrm>
              <a:off x="4348716" y="1935783"/>
              <a:ext cx="1814499" cy="2300633"/>
              <a:chOff x="4546107" y="2059911"/>
              <a:chExt cx="1814499" cy="2300633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2BDEAE9F-EDFB-4F72-82C3-C13DC52E978D}"/>
                  </a:ext>
                </a:extLst>
              </p:cNvPr>
              <p:cNvSpPr/>
              <p:nvPr/>
            </p:nvSpPr>
            <p:spPr>
              <a:xfrm>
                <a:off x="4546107" y="2059911"/>
                <a:ext cx="1814499" cy="885511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 w="38100" cap="rnd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Reflection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ADEA903A-847A-4741-9949-12D14593975D}"/>
                  </a:ext>
                </a:extLst>
              </p:cNvPr>
              <p:cNvSpPr/>
              <p:nvPr/>
            </p:nvSpPr>
            <p:spPr>
              <a:xfrm>
                <a:off x="4546107" y="3475033"/>
                <a:ext cx="1814499" cy="885511"/>
              </a:xfrm>
              <a:prstGeom prst="leftArrow">
                <a:avLst/>
              </a:prstGeom>
              <a:solidFill>
                <a:schemeClr val="bg2">
                  <a:lumMod val="50000"/>
                </a:schemeClr>
              </a:solidFill>
              <a:ln w="38100" cap="rnd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Injection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8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96C-552A-45B4-865B-F30A6F12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template &lt;</a:t>
            </a:r>
            <a:r>
              <a:rPr lang="en-US" sz="2000" dirty="0" err="1"/>
              <a:t>typename</a:t>
            </a:r>
            <a:r>
              <a:rPr lang="en-US" sz="2000" dirty="0"/>
              <a:t> T&gt; requires </a:t>
            </a:r>
            <a:r>
              <a:rPr lang="en-US" sz="2000" dirty="0" err="1"/>
              <a:t>is_enum_v</a:t>
            </a:r>
            <a:r>
              <a:rPr lang="en-US" sz="2000" dirty="0"/>
              <a:t>&lt;T&gt;</a:t>
            </a:r>
          </a:p>
          <a:p>
            <a:r>
              <a:rPr lang="en-US" sz="2000" dirty="0" err="1"/>
              <a:t>constexpr</a:t>
            </a:r>
            <a:r>
              <a:rPr lang="en-US" sz="2000" dirty="0"/>
              <a:t> string </a:t>
            </a:r>
            <a:r>
              <a:rPr lang="en-US" sz="2000" dirty="0" err="1"/>
              <a:t>to_string</a:t>
            </a:r>
            <a:r>
              <a:rPr lang="en-US" sz="2000" dirty="0"/>
              <a:t>(T value) {</a:t>
            </a:r>
          </a:p>
          <a:p>
            <a:r>
              <a:rPr lang="en-US" sz="2000" dirty="0"/>
              <a:t>  template for (</a:t>
            </a:r>
            <a:r>
              <a:rPr lang="en-US" sz="2000" dirty="0" err="1"/>
              <a:t>constexpr</a:t>
            </a:r>
            <a:r>
              <a:rPr lang="en-US" sz="2000" dirty="0"/>
              <a:t> meta::info e : meta::</a:t>
            </a:r>
            <a:r>
              <a:rPr lang="en-US" sz="2000" dirty="0" err="1"/>
              <a:t>members_of</a:t>
            </a:r>
            <a:r>
              <a:rPr lang="en-US" sz="2000" dirty="0"/>
              <a:t>(^T))</a:t>
            </a:r>
          </a:p>
          <a:p>
            <a:r>
              <a:rPr lang="en-US" sz="2000" dirty="0"/>
              <a:t>    if ([:e:] == value)</a:t>
            </a:r>
          </a:p>
          <a:p>
            <a:r>
              <a:rPr lang="en-US" sz="2000" dirty="0"/>
              <a:t>      return meta::</a:t>
            </a:r>
            <a:r>
              <a:rPr lang="en-US" sz="2000" dirty="0" err="1"/>
              <a:t>name_of</a:t>
            </a:r>
            <a:r>
              <a:rPr lang="en-US" sz="2000" dirty="0"/>
              <a:t>(e);</a:t>
            </a:r>
          </a:p>
          <a:p>
            <a:r>
              <a:rPr lang="en-US" sz="2000" dirty="0"/>
              <a:t>  return "&lt;unnamed&gt;";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10EA-DAF3-43CA-8FF4-39AEF13DC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56BB5-3061-446C-8933-086D56C9C75B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4755-78C9-4A66-AFB4-F754D4B0E4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(C) 2022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36287"/>
      </p:ext>
    </p:extLst>
  </p:cSld>
  <p:clrMapOvr>
    <a:masterClrMapping/>
  </p:clrMapOvr>
</p:sld>
</file>

<file path=ppt/theme/theme1.xml><?xml version="1.0" encoding="utf-8"?>
<a:theme xmlns:a="http://schemas.openxmlformats.org/drawingml/2006/main" name="NVIDIA">
  <a:themeElements>
    <a:clrScheme name="Custom 4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0C34BD"/>
      </a:accent3>
      <a:accent4>
        <a:srgbClr val="4A4A4A"/>
      </a:accent4>
      <a:accent5>
        <a:srgbClr val="6E6E6E"/>
      </a:accent5>
      <a:accent6>
        <a:srgbClr val="0071C5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  <a:ln w="38100" cap="rnd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Custom 4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0C34BD"/>
      </a:accent3>
      <a:accent4>
        <a:srgbClr val="4A4A4A"/>
      </a:accent4>
      <a:accent5>
        <a:srgbClr val="6E6E6E"/>
      </a:accent5>
      <a:accent6>
        <a:srgbClr val="0071C5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  <a:ln w="38100" cap="rnd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79fe3f67-c003-4a3f-a95f-eafcf63ba40a">
      <UserInfo>
        <DisplayName>Stephen Jones (SW)</DisplayName>
        <AccountId>34</AccountId>
        <AccountType/>
      </UserInfo>
      <UserInfo>
        <DisplayName>Conor Hoekstra</DisplayName>
        <AccountId>243</AccountId>
        <AccountType/>
      </UserInfo>
      <UserInfo>
        <DisplayName>Eric A Niebler</DisplayName>
        <AccountId>478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5D170789B834C95418CBDFAC91391" ma:contentTypeVersion="10" ma:contentTypeDescription="Create a new document." ma:contentTypeScope="" ma:versionID="a2b65342fb114a49a33f41a5daa5a47e">
  <xsd:schema xmlns:xsd="http://www.w3.org/2001/XMLSchema" xmlns:xs="http://www.w3.org/2001/XMLSchema" xmlns:p="http://schemas.microsoft.com/office/2006/metadata/properties" xmlns:ns2="4a8b2df3-7f33-4a74-98c2-7d8fd9dc4aab" xmlns:ns3="79fe3f67-c003-4a3f-a95f-eafcf63ba40a" targetNamespace="http://schemas.microsoft.com/office/2006/metadata/properties" ma:root="true" ma:fieldsID="edcd2e96ffebce2b481e9ba2ae955f9a" ns2:_="" ns3:_="">
    <xsd:import namespace="4a8b2df3-7f33-4a74-98c2-7d8fd9dc4aab"/>
    <xsd:import namespace="79fe3f67-c003-4a3f-a95f-eafcf63ba4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b2df3-7f33-4a74-98c2-7d8fd9dc4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e3f67-c003-4a3f-a95f-eafcf63ba4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a8b2df3-7f33-4a74-98c2-7d8fd9dc4aab"/>
    <ds:schemaRef ds:uri="http://purl.org/dc/terms/"/>
    <ds:schemaRef ds:uri="79fe3f67-c003-4a3f-a95f-eafcf63ba40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1F505-EC48-4029-B46C-B73DDCB2C9BC}">
  <ds:schemaRefs>
    <ds:schemaRef ds:uri="4a8b2df3-7f33-4a74-98c2-7d8fd9dc4aab"/>
    <ds:schemaRef ds:uri="79fe3f67-c003-4a3f-a95f-eafcf63ba4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75035</TotalTime>
  <Words>5511</Words>
  <Application>Microsoft Office PowerPoint</Application>
  <PresentationFormat>Custom</PresentationFormat>
  <Paragraphs>774</Paragraphs>
  <Slides>56</Slides>
  <Notes>55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Consolas</vt:lpstr>
      <vt:lpstr>Slack-Lato</vt:lpstr>
      <vt:lpstr>Source Sans Pro Black</vt:lpstr>
      <vt:lpstr>Trebuchet MS</vt:lpstr>
      <vt:lpstr>Wingdings</vt:lpstr>
      <vt:lpstr>NVIDIA</vt:lpstr>
      <vt:lpstr>Blank</vt:lpstr>
      <vt:lpstr>PowerPoint Presentation</vt:lpstr>
      <vt:lpstr>C++23 is coming!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in C++</vt:lpstr>
      <vt:lpstr>Selection in C++</vt:lpstr>
      <vt:lpstr>Selection in C++</vt:lpstr>
      <vt:lpstr>Selection in C++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in C++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Maxwell’s Equations</vt:lpstr>
      <vt:lpstr>Maxwell’s Equations</vt:lpstr>
      <vt:lpstr>Maxwell’s Equations</vt:lpstr>
      <vt:lpstr>Maxwell’s Equations</vt:lpstr>
      <vt:lpstr>Maxwell’s Equations</vt:lpstr>
      <vt:lpstr>Maxwell’s Equations</vt:lpstr>
      <vt:lpstr>Palabos Carbon Sequestration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Bryce Lelbach</dc:creator>
  <cp:lastModifiedBy>Bryce Lelbach</cp:lastModifiedBy>
  <cp:revision>679</cp:revision>
  <dcterms:created xsi:type="dcterms:W3CDTF">2008-01-24T03:11:41Z</dcterms:created>
  <dcterms:modified xsi:type="dcterms:W3CDTF">2022-10-19T15:07:26Z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0x010100AEF5D170789B834C95418CBDFAC91391</vt:lpwstr>
  </property>
</Properties>
</file>